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5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7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20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92F38-BD76-47CF-8F7F-617F0628A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F4CE89-C3D4-4F62-9062-1299D5EC2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7B467B-12C6-4BBC-98B1-668B0143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20-5-2021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68669F-DD79-4ED0-93BE-2E6BA618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B328D0-15B0-4E32-BD15-AB5CBD46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80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B0B8F-BAEF-4CD4-973C-D03FFDAC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B1882E-161C-47DC-8F00-7E3571F65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5C8713-F7DA-46D5-B269-A0F20465C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20-5-2021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C610DF-3B36-4BE7-9B53-0D651ABAA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22C281-D05D-48CC-98DC-F83719B7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22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0519FCE-8ED4-4574-9024-CAF84572F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42B700F-3EEC-41C7-A617-2A1BE6596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2092E1-1BB4-471E-94E0-88F3B5C5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20-5-2021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30119C-E13A-4146-B96C-2A5A1843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FF1B24-EC48-4DFA-A1C8-00261C14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15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DED8D-D360-4214-BCE2-E6B5B765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F64F69-EB97-4D39-9C5D-B743F2439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F15A19-FB44-45F4-A746-9EF16F41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20-5-2021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19E9C9-15FD-4B34-9220-07C7303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AB1B7E-416E-4B96-A63B-92C7E62C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7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65C00-9C42-42AA-B2C7-8AA11229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4291F2-584F-4330-863B-C5C8388F5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4B251C-A8E0-495E-AC57-EC924D01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20-5-2021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9AD745-1D1B-48F1-8304-E652EA1D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B0296E-C6D3-444F-9394-28449FE5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91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88865-5D19-43D1-908D-1FB837699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8D01B7-BB1E-4F05-A1A4-FB4B8D41C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17BFC1-9D7F-4D85-B428-F2682E408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B6019-871C-44AA-AF8D-9D1ED3CDE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20-5-2021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8D6EAB-0F5C-4277-AA9F-9E077370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ABECEE-6405-4ED7-ADA1-16D66F49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76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86FBC-8517-472E-AA4E-87E0B796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2E7CE-4C74-410D-BE2A-4DF1D5B16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68E4E1-AF6F-4686-B8E7-EBD5ABDB0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7B773B-5B86-413E-91C8-DA102C745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E9A9BA-BBCA-4E90-818D-C4C77334D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203B1A8-1D5E-425C-8178-3AD60BC81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20-5-2021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E09BA12-9026-47AB-9B92-571E0BC9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E46C45D-98BE-45C2-B230-6328F5F4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22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E26E7-9AFF-4EF1-8981-A3755323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9BAB5DE-62C0-43C3-86AA-824C76D6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20-5-2021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166FE3-29E0-427F-949F-30A3BF1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4FF212-42C9-4D6E-8BEF-A8160391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42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0CFE446-6EA0-4C4E-8915-992DBAA7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20-5-2021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1B010AE-7ABD-4EF4-9EF5-7DCAC253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4388F7-C572-4D99-86F6-1C4596CA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61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D37CF-B79A-490D-A98C-B345D767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AAA480-F000-4398-97A7-5678C144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0D44F9-139F-43A2-A974-18C435B7D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D80486-FF5B-4775-B7C0-14DAD118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20-5-2021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A9B6FE-6129-4C21-BCF6-EE3E6063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FD4374-2939-44A5-AD76-C75BC211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59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AD9F4-B06E-48D2-85FA-04AA1C0F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0E41D5-0BE1-44B5-9789-BD9785B4B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CEF761-86CB-42B1-BCE7-C8DEFFC6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758CD7-591A-4446-93A4-EF73E11B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B34-380D-4E87-9868-7D757646B97C}" type="datetimeFigureOut">
              <a:rPr lang="nl-NL" smtClean="0"/>
              <a:t>20-5-2021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63445D-6B9C-4A86-B7EE-860A4F24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FC0381-D131-4572-A51D-B9400BAD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97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1B9AE0-02E1-4293-82E2-31C2AAE6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D52B1E-740C-4613-9EA8-648C50F63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A25672-03B1-499A-AEDF-C7E6B5CC8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ECB34-380D-4E87-9868-7D757646B97C}" type="datetimeFigureOut">
              <a:rPr lang="nl-NL" smtClean="0"/>
              <a:t>20-5-2021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D51C0C-93A3-49C5-9525-7368613A4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B82108-05CF-49AA-BC85-53B02E42C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14182-8A11-4930-A7BA-77E00C6C89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98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6AAFA-B4CA-4E17-ABA8-D7C107113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955FE7"/>
                </a:solidFill>
              </a:rPr>
            </a:br>
            <a:br>
              <a:rPr lang="en-US" b="1" dirty="0">
                <a:solidFill>
                  <a:srgbClr val="955FE7"/>
                </a:solidFill>
              </a:rPr>
            </a:br>
            <a:br>
              <a:rPr lang="en-US" b="1" dirty="0">
                <a:solidFill>
                  <a:srgbClr val="955FE7"/>
                </a:solidFill>
              </a:rPr>
            </a:br>
            <a:r>
              <a:rPr lang="en-US" b="1" dirty="0">
                <a:solidFill>
                  <a:srgbClr val="955FE7"/>
                </a:solidFill>
              </a:rPr>
              <a:t>Hoe </a:t>
            </a:r>
            <a:r>
              <a:rPr lang="en-US" b="1" dirty="0" err="1">
                <a:solidFill>
                  <a:srgbClr val="955FE7"/>
                </a:solidFill>
              </a:rPr>
              <a:t>teken</a:t>
            </a:r>
            <a:r>
              <a:rPr lang="en-US" b="1" dirty="0">
                <a:solidFill>
                  <a:srgbClr val="955FE7"/>
                </a:solidFill>
              </a:rPr>
              <a:t> je </a:t>
            </a:r>
            <a:r>
              <a:rPr lang="en-US" b="1" dirty="0" err="1">
                <a:solidFill>
                  <a:srgbClr val="955FE7"/>
                </a:solidFill>
              </a:rPr>
              <a:t>een</a:t>
            </a:r>
            <a:r>
              <a:rPr lang="en-US" b="1" dirty="0">
                <a:solidFill>
                  <a:srgbClr val="955FE7"/>
                </a:solidFill>
              </a:rPr>
              <a:t> </a:t>
            </a:r>
            <a:r>
              <a:rPr lang="en-US" b="1" dirty="0" err="1">
                <a:solidFill>
                  <a:srgbClr val="955FE7"/>
                </a:solidFill>
              </a:rPr>
              <a:t>Lewisstructuur</a:t>
            </a:r>
            <a:r>
              <a:rPr lang="en-US" b="1" dirty="0">
                <a:solidFill>
                  <a:srgbClr val="955FE7"/>
                </a:solidFill>
              </a:rPr>
              <a:t> </a:t>
            </a:r>
            <a:r>
              <a:rPr lang="en-US" b="1" dirty="0" err="1">
                <a:solidFill>
                  <a:srgbClr val="955FE7"/>
                </a:solidFill>
              </a:rPr>
              <a:t>en</a:t>
            </a:r>
            <a:r>
              <a:rPr lang="en-US" b="1" dirty="0">
                <a:solidFill>
                  <a:srgbClr val="955FE7"/>
                </a:solidFill>
              </a:rPr>
              <a:t> </a:t>
            </a:r>
            <a:r>
              <a:rPr lang="en-US" b="1" dirty="0" err="1">
                <a:solidFill>
                  <a:srgbClr val="955FE7"/>
                </a:solidFill>
              </a:rPr>
              <a:t>grensstructuren</a:t>
            </a:r>
            <a:r>
              <a:rPr lang="en-US" b="1" dirty="0">
                <a:solidFill>
                  <a:srgbClr val="955FE7"/>
                </a:solidFill>
              </a:rPr>
              <a:t>?</a:t>
            </a:r>
            <a:endParaRPr lang="nl-NL" b="1" dirty="0">
              <a:solidFill>
                <a:srgbClr val="955FE7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B2547E5-5BAB-47E8-A89E-FE2983036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835" y="2343682"/>
            <a:ext cx="5447740" cy="36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9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C82F49F-A04E-4BDE-ADC2-577C6495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1" y="2130438"/>
            <a:ext cx="9210539" cy="43370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2388D74-9202-403A-A552-F91F0C6F1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20" y="579393"/>
            <a:ext cx="8705850" cy="146685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79B1E27-68F9-4C7B-9DC5-4B7D3F71F28E}"/>
              </a:ext>
            </a:extLst>
          </p:cNvPr>
          <p:cNvSpPr/>
          <p:nvPr/>
        </p:nvSpPr>
        <p:spPr>
          <a:xfrm>
            <a:off x="1881050" y="1489166"/>
            <a:ext cx="4836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955FE7"/>
                </a:solidFill>
              </a:rPr>
              <a:t>2019 I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D22329-4EE0-42D8-AF4E-CDC588056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300" y="2130438"/>
            <a:ext cx="4108700" cy="353554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DC17BCD1-07AC-40D6-B0A8-922FB618F52F}"/>
              </a:ext>
            </a:extLst>
          </p:cNvPr>
          <p:cNvSpPr/>
          <p:nvPr/>
        </p:nvSpPr>
        <p:spPr>
          <a:xfrm>
            <a:off x="2330824" y="3173506"/>
            <a:ext cx="1972235" cy="24924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4C1B07A-392E-4C5A-AA1C-84971F2ACF2E}"/>
              </a:ext>
            </a:extLst>
          </p:cNvPr>
          <p:cNvSpPr/>
          <p:nvPr/>
        </p:nvSpPr>
        <p:spPr>
          <a:xfrm>
            <a:off x="9287435" y="4204447"/>
            <a:ext cx="1703294" cy="226302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587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C82F49F-A04E-4BDE-ADC2-577C6495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1" y="2130438"/>
            <a:ext cx="9210539" cy="43370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2388D74-9202-403A-A552-F91F0C6F1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20" y="579393"/>
            <a:ext cx="8705850" cy="146685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79B1E27-68F9-4C7B-9DC5-4B7D3F71F28E}"/>
              </a:ext>
            </a:extLst>
          </p:cNvPr>
          <p:cNvSpPr/>
          <p:nvPr/>
        </p:nvSpPr>
        <p:spPr>
          <a:xfrm>
            <a:off x="1881050" y="1489166"/>
            <a:ext cx="4836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955FE7"/>
                </a:solidFill>
              </a:rPr>
              <a:t>2019 I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D22329-4EE0-42D8-AF4E-CDC588056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300" y="2130438"/>
            <a:ext cx="4108700" cy="3535543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3B79FA32-5806-48E0-B01A-72D02EBFB3C3}"/>
              </a:ext>
            </a:extLst>
          </p:cNvPr>
          <p:cNvSpPr/>
          <p:nvPr/>
        </p:nvSpPr>
        <p:spPr>
          <a:xfrm>
            <a:off x="4920343" y="3927566"/>
            <a:ext cx="269966" cy="2177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4EC40B6-A8BD-49F4-8957-7BAD19C7648E}"/>
              </a:ext>
            </a:extLst>
          </p:cNvPr>
          <p:cNvSpPr txBox="1"/>
          <p:nvPr/>
        </p:nvSpPr>
        <p:spPr>
          <a:xfrm>
            <a:off x="5190309" y="3788229"/>
            <a:ext cx="1538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nucleofiel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0D36DDB-0163-430F-8EFE-AF0A18C1F880}"/>
              </a:ext>
            </a:extLst>
          </p:cNvPr>
          <p:cNvSpPr/>
          <p:nvPr/>
        </p:nvSpPr>
        <p:spPr>
          <a:xfrm>
            <a:off x="2987040" y="3169920"/>
            <a:ext cx="269966" cy="330926"/>
          </a:xfrm>
          <a:prstGeom prst="ellipse">
            <a:avLst/>
          </a:prstGeom>
          <a:noFill/>
          <a:ln w="38100">
            <a:solidFill>
              <a:srgbClr val="955F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F6A3FA4-665D-4254-BA24-DF04BB92F31B}"/>
              </a:ext>
            </a:extLst>
          </p:cNvPr>
          <p:cNvSpPr txBox="1"/>
          <p:nvPr/>
        </p:nvSpPr>
        <p:spPr>
          <a:xfrm>
            <a:off x="1654628" y="2682240"/>
            <a:ext cx="160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55FE7"/>
                </a:solidFill>
              </a:rPr>
              <a:t>elektrofiel</a:t>
            </a:r>
            <a:endParaRPr lang="nl-NL" sz="2400" b="1" dirty="0">
              <a:solidFill>
                <a:srgbClr val="955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5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C82F49F-A04E-4BDE-ADC2-577C6495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1" y="2130438"/>
            <a:ext cx="9210539" cy="43370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2388D74-9202-403A-A552-F91F0C6F1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20" y="579393"/>
            <a:ext cx="8705850" cy="146685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79B1E27-68F9-4C7B-9DC5-4B7D3F71F28E}"/>
              </a:ext>
            </a:extLst>
          </p:cNvPr>
          <p:cNvSpPr/>
          <p:nvPr/>
        </p:nvSpPr>
        <p:spPr>
          <a:xfrm>
            <a:off x="1881050" y="1489166"/>
            <a:ext cx="4836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955FE7"/>
                </a:solidFill>
              </a:rPr>
              <a:t>2019 I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A13E9C-BCC4-483D-96B3-1FF319E3F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687" y="2130438"/>
            <a:ext cx="4693689" cy="408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30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C82F49F-A04E-4BDE-ADC2-577C6495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1" y="2130438"/>
            <a:ext cx="9210539" cy="43370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2388D74-9202-403A-A552-F91F0C6F1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20" y="579393"/>
            <a:ext cx="8705850" cy="146685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79B1E27-68F9-4C7B-9DC5-4B7D3F71F28E}"/>
              </a:ext>
            </a:extLst>
          </p:cNvPr>
          <p:cNvSpPr/>
          <p:nvPr/>
        </p:nvSpPr>
        <p:spPr>
          <a:xfrm>
            <a:off x="1881050" y="1489166"/>
            <a:ext cx="4836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955FE7"/>
                </a:solidFill>
              </a:rPr>
              <a:t>2019 I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30DBCE5-FB5F-4859-8E69-611E586FB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050" y="2191398"/>
            <a:ext cx="4235734" cy="35127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CD751E7-D17F-488D-B27A-8DB1B2B5DCE3}"/>
              </a:ext>
            </a:extLst>
          </p:cNvPr>
          <p:cNvSpPr txBox="1"/>
          <p:nvPr/>
        </p:nvSpPr>
        <p:spPr>
          <a:xfrm>
            <a:off x="2072640" y="6087291"/>
            <a:ext cx="288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955FE7"/>
                </a:solidFill>
              </a:rPr>
              <a:t>Nog een oefenen? 2019 II 17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0C62B2D-A88D-4630-BC94-ECCA5E443324}"/>
              </a:ext>
            </a:extLst>
          </p:cNvPr>
          <p:cNvSpPr/>
          <p:nvPr/>
        </p:nvSpPr>
        <p:spPr>
          <a:xfrm>
            <a:off x="4572000" y="3863788"/>
            <a:ext cx="977153" cy="7171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5343889-CA54-4EEC-B806-8F8DEABD010A}"/>
              </a:ext>
            </a:extLst>
          </p:cNvPr>
          <p:cNvSpPr/>
          <p:nvPr/>
        </p:nvSpPr>
        <p:spPr>
          <a:xfrm>
            <a:off x="9377082" y="3783106"/>
            <a:ext cx="933867" cy="36755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82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B07524-846F-42BD-AF6B-B89422DC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940" y="770965"/>
            <a:ext cx="10322859" cy="919723"/>
          </a:xfrm>
        </p:spPr>
        <p:txBody>
          <a:bodyPr/>
          <a:lstStyle/>
          <a:p>
            <a:r>
              <a:rPr lang="en-US" b="1" dirty="0">
                <a:solidFill>
                  <a:srgbClr val="955FE7"/>
                </a:solidFill>
              </a:rPr>
              <a:t>Hoe </a:t>
            </a:r>
            <a:r>
              <a:rPr lang="en-US" b="1" dirty="0" err="1">
                <a:solidFill>
                  <a:srgbClr val="955FE7"/>
                </a:solidFill>
              </a:rPr>
              <a:t>werkt</a:t>
            </a:r>
            <a:r>
              <a:rPr lang="en-US" b="1" dirty="0">
                <a:solidFill>
                  <a:srgbClr val="955FE7"/>
                </a:solidFill>
              </a:rPr>
              <a:t> </a:t>
            </a:r>
            <a:r>
              <a:rPr lang="en-US" b="1" dirty="0" err="1">
                <a:solidFill>
                  <a:srgbClr val="955FE7"/>
                </a:solidFill>
              </a:rPr>
              <a:t>chemisch</a:t>
            </a:r>
            <a:r>
              <a:rPr lang="en-US" b="1" dirty="0">
                <a:solidFill>
                  <a:srgbClr val="955FE7"/>
                </a:solidFill>
              </a:rPr>
              <a:t> </a:t>
            </a:r>
            <a:r>
              <a:rPr lang="en-US" b="1" dirty="0" err="1">
                <a:solidFill>
                  <a:srgbClr val="955FE7"/>
                </a:solidFill>
              </a:rPr>
              <a:t>rekenen</a:t>
            </a:r>
            <a:r>
              <a:rPr lang="en-US" b="1" dirty="0">
                <a:solidFill>
                  <a:srgbClr val="955FE7"/>
                </a:solidFill>
              </a:rPr>
              <a:t>?</a:t>
            </a:r>
            <a:endParaRPr lang="nl-NL" b="1" dirty="0">
              <a:solidFill>
                <a:srgbClr val="955FE7"/>
              </a:solidFill>
            </a:endParaRPr>
          </a:p>
        </p:txBody>
      </p:sp>
      <p:pic>
        <p:nvPicPr>
          <p:cNvPr id="1026" name="Picture 2" descr="Chemistry Two Moles Per Liter Joke - Two Moles Per Liter ...">
            <a:extLst>
              <a:ext uri="{FF2B5EF4-FFF2-40B4-BE49-F238E27FC236}">
                <a16:creationId xmlns:a16="http://schemas.microsoft.com/office/drawing/2014/main" id="{D8940C1C-2419-480B-A964-B87CFDBD2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49" y="1817034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19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B2760-500A-452F-B4BA-8E0818852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5429" y="1122363"/>
            <a:ext cx="11103429" cy="54968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955FE7"/>
                </a:solidFill>
                <a:latin typeface="Effra" panose="02000506080000020004" pitchFamily="2" charset="0"/>
              </a:rPr>
              <a:t>Rekenen aan reacties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0135F8-24C1-4152-8C17-B86F8D30B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50894"/>
            <a:ext cx="9144000" cy="370690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955FE7"/>
                </a:solidFill>
              </a:rPr>
              <a:t>Gebruik</a:t>
            </a:r>
            <a:r>
              <a:rPr lang="en-US" dirty="0">
                <a:solidFill>
                  <a:srgbClr val="955FE7"/>
                </a:solidFill>
              </a:rPr>
              <a:t> je </a:t>
            </a:r>
            <a:r>
              <a:rPr lang="en-US" dirty="0" err="1">
                <a:solidFill>
                  <a:srgbClr val="955FE7"/>
                </a:solidFill>
              </a:rPr>
              <a:t>als</a:t>
            </a:r>
            <a:r>
              <a:rPr lang="en-US" dirty="0">
                <a:solidFill>
                  <a:srgbClr val="955FE7"/>
                </a:solidFill>
              </a:rPr>
              <a:t> van </a:t>
            </a:r>
            <a:r>
              <a:rPr lang="en-US" dirty="0" err="1">
                <a:solidFill>
                  <a:srgbClr val="955FE7"/>
                </a:solidFill>
              </a:rPr>
              <a:t>een</a:t>
            </a:r>
            <a:r>
              <a:rPr lang="en-US" dirty="0">
                <a:solidFill>
                  <a:srgbClr val="955FE7"/>
                </a:solidFill>
              </a:rPr>
              <a:t> </a:t>
            </a:r>
            <a:r>
              <a:rPr lang="en-US" dirty="0" err="1">
                <a:solidFill>
                  <a:srgbClr val="955FE7"/>
                </a:solidFill>
              </a:rPr>
              <a:t>stof</a:t>
            </a:r>
            <a:r>
              <a:rPr lang="en-US" dirty="0">
                <a:solidFill>
                  <a:srgbClr val="955FE7"/>
                </a:solidFill>
              </a:rPr>
              <a:t> </a:t>
            </a:r>
            <a:r>
              <a:rPr lang="en-US" dirty="0" err="1">
                <a:solidFill>
                  <a:srgbClr val="955FE7"/>
                </a:solidFill>
              </a:rPr>
              <a:t>een</a:t>
            </a:r>
            <a:r>
              <a:rPr lang="en-US" dirty="0">
                <a:solidFill>
                  <a:srgbClr val="955FE7"/>
                </a:solidFill>
              </a:rPr>
              <a:t> </a:t>
            </a:r>
            <a:r>
              <a:rPr lang="en-US" dirty="0" err="1">
                <a:solidFill>
                  <a:srgbClr val="955FE7"/>
                </a:solidFill>
              </a:rPr>
              <a:t>hoeveelheid</a:t>
            </a:r>
            <a:r>
              <a:rPr lang="en-US" dirty="0">
                <a:solidFill>
                  <a:srgbClr val="955FE7"/>
                </a:solidFill>
              </a:rPr>
              <a:t> is </a:t>
            </a:r>
            <a:r>
              <a:rPr lang="en-US" dirty="0" err="1">
                <a:solidFill>
                  <a:srgbClr val="955FE7"/>
                </a:solidFill>
              </a:rPr>
              <a:t>gegeven</a:t>
            </a:r>
            <a:r>
              <a:rPr lang="en-US" dirty="0">
                <a:solidFill>
                  <a:srgbClr val="955FE7"/>
                </a:solidFill>
              </a:rPr>
              <a:t> </a:t>
            </a:r>
            <a:r>
              <a:rPr lang="en-US" dirty="0" err="1">
                <a:solidFill>
                  <a:srgbClr val="955FE7"/>
                </a:solidFill>
              </a:rPr>
              <a:t>en</a:t>
            </a:r>
            <a:r>
              <a:rPr lang="en-US" dirty="0">
                <a:solidFill>
                  <a:srgbClr val="955FE7"/>
                </a:solidFill>
              </a:rPr>
              <a:t> ze </a:t>
            </a:r>
            <a:r>
              <a:rPr lang="en-US" dirty="0" err="1">
                <a:solidFill>
                  <a:srgbClr val="955FE7"/>
                </a:solidFill>
              </a:rPr>
              <a:t>vragen</a:t>
            </a:r>
            <a:r>
              <a:rPr lang="en-US" dirty="0">
                <a:solidFill>
                  <a:srgbClr val="955FE7"/>
                </a:solidFill>
              </a:rPr>
              <a:t> </a:t>
            </a:r>
            <a:r>
              <a:rPr lang="en-US" dirty="0" err="1">
                <a:solidFill>
                  <a:srgbClr val="955FE7"/>
                </a:solidFill>
              </a:rPr>
              <a:t>naar</a:t>
            </a:r>
            <a:r>
              <a:rPr lang="en-US" dirty="0">
                <a:solidFill>
                  <a:srgbClr val="955FE7"/>
                </a:solidFill>
              </a:rPr>
              <a:t> </a:t>
            </a:r>
            <a:r>
              <a:rPr lang="en-US" dirty="0" err="1">
                <a:solidFill>
                  <a:srgbClr val="955FE7"/>
                </a:solidFill>
              </a:rPr>
              <a:t>een</a:t>
            </a:r>
            <a:r>
              <a:rPr lang="en-US" dirty="0">
                <a:solidFill>
                  <a:srgbClr val="955FE7"/>
                </a:solidFill>
              </a:rPr>
              <a:t> </a:t>
            </a:r>
            <a:r>
              <a:rPr lang="en-US" dirty="0" err="1">
                <a:solidFill>
                  <a:srgbClr val="955FE7"/>
                </a:solidFill>
              </a:rPr>
              <a:t>andere</a:t>
            </a:r>
            <a:r>
              <a:rPr lang="en-US" dirty="0">
                <a:solidFill>
                  <a:srgbClr val="955FE7"/>
                </a:solidFill>
              </a:rPr>
              <a:t> </a:t>
            </a:r>
            <a:r>
              <a:rPr lang="en-US" dirty="0" err="1">
                <a:solidFill>
                  <a:srgbClr val="955FE7"/>
                </a:solidFill>
              </a:rPr>
              <a:t>stof</a:t>
            </a:r>
            <a:r>
              <a:rPr lang="en-US" dirty="0">
                <a:solidFill>
                  <a:srgbClr val="955FE7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955FE7"/>
              </a:solidFill>
            </a:endParaRPr>
          </a:p>
          <a:p>
            <a:pPr algn="l"/>
            <a:r>
              <a:rPr lang="en-US" dirty="0">
                <a:solidFill>
                  <a:srgbClr val="955FE7"/>
                </a:solidFill>
              </a:rPr>
              <a:t>1. </a:t>
            </a:r>
            <a:r>
              <a:rPr lang="en-US" dirty="0" err="1">
                <a:solidFill>
                  <a:srgbClr val="955FE7"/>
                </a:solidFill>
              </a:rPr>
              <a:t>Reactievergelijking</a:t>
            </a:r>
            <a:endParaRPr lang="en-US" dirty="0">
              <a:solidFill>
                <a:srgbClr val="955FE7"/>
              </a:solidFill>
            </a:endParaRPr>
          </a:p>
          <a:p>
            <a:pPr algn="l"/>
            <a:r>
              <a:rPr lang="en-US" dirty="0">
                <a:solidFill>
                  <a:srgbClr val="955FE7"/>
                </a:solidFill>
              </a:rPr>
              <a:t>2. </a:t>
            </a:r>
            <a:r>
              <a:rPr lang="en-US" dirty="0" err="1">
                <a:solidFill>
                  <a:srgbClr val="955FE7"/>
                </a:solidFill>
              </a:rPr>
              <a:t>Gegeven</a:t>
            </a:r>
            <a:r>
              <a:rPr lang="en-US" dirty="0">
                <a:solidFill>
                  <a:srgbClr val="955FE7"/>
                </a:solidFill>
              </a:rPr>
              <a:t> </a:t>
            </a:r>
            <a:r>
              <a:rPr lang="en-US" dirty="0" err="1">
                <a:solidFill>
                  <a:srgbClr val="955FE7"/>
                </a:solidFill>
              </a:rPr>
              <a:t>stof</a:t>
            </a:r>
            <a:r>
              <a:rPr lang="en-US" dirty="0">
                <a:solidFill>
                  <a:srgbClr val="955FE7"/>
                </a:solidFill>
              </a:rPr>
              <a:t> </a:t>
            </a:r>
            <a:r>
              <a:rPr lang="en-US" dirty="0" err="1">
                <a:solidFill>
                  <a:srgbClr val="955FE7"/>
                </a:solidFill>
              </a:rPr>
              <a:t>naar</a:t>
            </a:r>
            <a:r>
              <a:rPr lang="en-US" dirty="0">
                <a:solidFill>
                  <a:srgbClr val="955FE7"/>
                </a:solidFill>
              </a:rPr>
              <a:t> mol</a:t>
            </a:r>
          </a:p>
          <a:p>
            <a:pPr algn="l"/>
            <a:r>
              <a:rPr lang="en-US" dirty="0">
                <a:solidFill>
                  <a:srgbClr val="955FE7"/>
                </a:solidFill>
              </a:rPr>
              <a:t>3. </a:t>
            </a:r>
            <a:r>
              <a:rPr lang="en-US" dirty="0" err="1">
                <a:solidFill>
                  <a:srgbClr val="955FE7"/>
                </a:solidFill>
              </a:rPr>
              <a:t>Molverhouding</a:t>
            </a:r>
            <a:r>
              <a:rPr lang="en-US" dirty="0">
                <a:solidFill>
                  <a:srgbClr val="955FE7"/>
                </a:solidFill>
              </a:rPr>
              <a:t> </a:t>
            </a:r>
            <a:r>
              <a:rPr lang="en-US" dirty="0" err="1">
                <a:solidFill>
                  <a:srgbClr val="955FE7"/>
                </a:solidFill>
              </a:rPr>
              <a:t>gebruiken</a:t>
            </a:r>
            <a:r>
              <a:rPr lang="en-US" dirty="0">
                <a:solidFill>
                  <a:srgbClr val="955FE7"/>
                </a:solidFill>
              </a:rPr>
              <a:t>.</a:t>
            </a:r>
          </a:p>
          <a:p>
            <a:pPr algn="l"/>
            <a:r>
              <a:rPr lang="en-US" dirty="0">
                <a:solidFill>
                  <a:srgbClr val="955FE7"/>
                </a:solidFill>
              </a:rPr>
              <a:t>4. </a:t>
            </a:r>
            <a:r>
              <a:rPr lang="en-US" dirty="0" err="1">
                <a:solidFill>
                  <a:srgbClr val="955FE7"/>
                </a:solidFill>
              </a:rPr>
              <a:t>Gevraagde</a:t>
            </a:r>
            <a:r>
              <a:rPr lang="en-US" dirty="0">
                <a:solidFill>
                  <a:srgbClr val="955FE7"/>
                </a:solidFill>
              </a:rPr>
              <a:t> </a:t>
            </a:r>
            <a:r>
              <a:rPr lang="en-US" dirty="0" err="1">
                <a:solidFill>
                  <a:srgbClr val="955FE7"/>
                </a:solidFill>
              </a:rPr>
              <a:t>stof</a:t>
            </a:r>
            <a:r>
              <a:rPr lang="en-US" dirty="0">
                <a:solidFill>
                  <a:srgbClr val="955FE7"/>
                </a:solidFill>
              </a:rPr>
              <a:t> </a:t>
            </a:r>
            <a:r>
              <a:rPr lang="en-US" dirty="0" err="1">
                <a:solidFill>
                  <a:srgbClr val="955FE7"/>
                </a:solidFill>
              </a:rPr>
              <a:t>naar</a:t>
            </a:r>
            <a:r>
              <a:rPr lang="en-US" dirty="0">
                <a:solidFill>
                  <a:srgbClr val="955FE7"/>
                </a:solidFill>
              </a:rPr>
              <a:t> </a:t>
            </a:r>
            <a:r>
              <a:rPr lang="en-US" dirty="0" err="1">
                <a:solidFill>
                  <a:srgbClr val="955FE7"/>
                </a:solidFill>
              </a:rPr>
              <a:t>gevraagde</a:t>
            </a:r>
            <a:r>
              <a:rPr lang="en-US" dirty="0">
                <a:solidFill>
                  <a:srgbClr val="955FE7"/>
                </a:solidFill>
              </a:rPr>
              <a:t> </a:t>
            </a:r>
            <a:r>
              <a:rPr lang="en-US" dirty="0" err="1">
                <a:solidFill>
                  <a:srgbClr val="955FE7"/>
                </a:solidFill>
              </a:rPr>
              <a:t>eenheid</a:t>
            </a:r>
            <a:endParaRPr lang="en-US" dirty="0">
              <a:solidFill>
                <a:srgbClr val="955FE7"/>
              </a:solidFill>
            </a:endParaRPr>
          </a:p>
          <a:p>
            <a:pPr algn="l"/>
            <a:r>
              <a:rPr lang="en-US" dirty="0">
                <a:solidFill>
                  <a:srgbClr val="955FE7"/>
                </a:solidFill>
              </a:rPr>
              <a:t>5. </a:t>
            </a:r>
            <a:r>
              <a:rPr lang="en-US" dirty="0" err="1">
                <a:solidFill>
                  <a:srgbClr val="955FE7"/>
                </a:solidFill>
              </a:rPr>
              <a:t>Beantwoord</a:t>
            </a:r>
            <a:r>
              <a:rPr lang="en-US" dirty="0">
                <a:solidFill>
                  <a:srgbClr val="955FE7"/>
                </a:solidFill>
              </a:rPr>
              <a:t> de </a:t>
            </a:r>
            <a:r>
              <a:rPr lang="en-US" dirty="0" err="1">
                <a:solidFill>
                  <a:srgbClr val="955FE7"/>
                </a:solidFill>
              </a:rPr>
              <a:t>vraag</a:t>
            </a:r>
            <a:r>
              <a:rPr lang="en-US" dirty="0">
                <a:solidFill>
                  <a:srgbClr val="955FE7"/>
                </a:solidFill>
              </a:rPr>
              <a:t> : </a:t>
            </a:r>
            <a:r>
              <a:rPr lang="en-US" dirty="0" err="1">
                <a:solidFill>
                  <a:srgbClr val="955FE7"/>
                </a:solidFill>
              </a:rPr>
              <a:t>eenheid</a:t>
            </a:r>
            <a:r>
              <a:rPr lang="en-US" dirty="0">
                <a:solidFill>
                  <a:srgbClr val="955FE7"/>
                </a:solidFill>
              </a:rPr>
              <a:t>, </a:t>
            </a:r>
            <a:r>
              <a:rPr lang="en-US" dirty="0" err="1">
                <a:solidFill>
                  <a:srgbClr val="955FE7"/>
                </a:solidFill>
              </a:rPr>
              <a:t>significantie</a:t>
            </a:r>
            <a:r>
              <a:rPr lang="en-US" dirty="0">
                <a:solidFill>
                  <a:srgbClr val="955FE7"/>
                </a:solidFill>
              </a:rPr>
              <a:t>, </a:t>
            </a:r>
            <a:r>
              <a:rPr lang="en-US" dirty="0" err="1">
                <a:solidFill>
                  <a:srgbClr val="955FE7"/>
                </a:solidFill>
              </a:rPr>
              <a:t>zou</a:t>
            </a:r>
            <a:r>
              <a:rPr lang="en-US" dirty="0">
                <a:solidFill>
                  <a:srgbClr val="955FE7"/>
                </a:solidFill>
              </a:rPr>
              <a:t> </a:t>
            </a:r>
            <a:r>
              <a:rPr lang="en-US" dirty="0" err="1">
                <a:solidFill>
                  <a:srgbClr val="955FE7"/>
                </a:solidFill>
              </a:rPr>
              <a:t>dit</a:t>
            </a:r>
            <a:r>
              <a:rPr lang="en-US" dirty="0">
                <a:solidFill>
                  <a:srgbClr val="955FE7"/>
                </a:solidFill>
              </a:rPr>
              <a:t> </a:t>
            </a:r>
            <a:r>
              <a:rPr lang="en-US" dirty="0" err="1">
                <a:solidFill>
                  <a:srgbClr val="955FE7"/>
                </a:solidFill>
              </a:rPr>
              <a:t>kunnen</a:t>
            </a:r>
            <a:r>
              <a:rPr lang="en-US" dirty="0">
                <a:solidFill>
                  <a:srgbClr val="955FE7"/>
                </a:solidFill>
              </a:rPr>
              <a:t>?</a:t>
            </a:r>
            <a:endParaRPr lang="nl-NL" dirty="0">
              <a:solidFill>
                <a:srgbClr val="955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34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B2760-500A-452F-B4BA-8E0818852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788229" y="809897"/>
            <a:ext cx="14456229" cy="661852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955FE7"/>
                </a:solidFill>
                <a:latin typeface="Effra" panose="02000506080000020004" pitchFamily="2" charset="0"/>
              </a:rPr>
              <a:t>rekenschema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0135F8-24C1-4152-8C17-B86F8D30B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rgbClr val="955FE7"/>
                </a:solidFill>
              </a:rPr>
              <a:t>En hier ook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24DC5F-84F9-4FD4-98F5-5DD388C7A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57" y="1471749"/>
            <a:ext cx="9144000" cy="47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827FD68-6626-46B5-9D60-817CE4788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655728"/>
            <a:ext cx="8896894" cy="262787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2F1F6B3-2EFF-4D03-BBC5-552CDEA6D788}"/>
              </a:ext>
            </a:extLst>
          </p:cNvPr>
          <p:cNvSpPr/>
          <p:nvPr/>
        </p:nvSpPr>
        <p:spPr>
          <a:xfrm>
            <a:off x="1123406" y="3428999"/>
            <a:ext cx="1036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55FE7"/>
                </a:solidFill>
              </a:rPr>
              <a:t>1. C</a:t>
            </a:r>
            <a:r>
              <a:rPr lang="en-US" sz="2000" baseline="-25000" dirty="0">
                <a:solidFill>
                  <a:srgbClr val="955FE7"/>
                </a:solidFill>
              </a:rPr>
              <a:t>6</a:t>
            </a:r>
            <a:r>
              <a:rPr lang="en-US" sz="2000" dirty="0">
                <a:solidFill>
                  <a:srgbClr val="955FE7"/>
                </a:solidFill>
              </a:rPr>
              <a:t>H</a:t>
            </a:r>
            <a:r>
              <a:rPr lang="en-US" sz="2000" baseline="-25000" dirty="0">
                <a:solidFill>
                  <a:srgbClr val="955FE7"/>
                </a:solidFill>
              </a:rPr>
              <a:t>12</a:t>
            </a:r>
            <a:r>
              <a:rPr lang="en-US" sz="2000" dirty="0">
                <a:solidFill>
                  <a:srgbClr val="955FE7"/>
                </a:solidFill>
              </a:rPr>
              <a:t>O</a:t>
            </a:r>
            <a:r>
              <a:rPr lang="en-US" sz="2000" baseline="-25000" dirty="0">
                <a:solidFill>
                  <a:srgbClr val="955FE7"/>
                </a:solidFill>
              </a:rPr>
              <a:t>6</a:t>
            </a:r>
            <a:r>
              <a:rPr lang="en-US" sz="2000" dirty="0">
                <a:solidFill>
                  <a:srgbClr val="955FE7"/>
                </a:solidFill>
              </a:rPr>
              <a:t> </a:t>
            </a:r>
            <a:r>
              <a:rPr lang="en-US" sz="2000" dirty="0">
                <a:solidFill>
                  <a:srgbClr val="955FE7"/>
                </a:solidFill>
                <a:sym typeface="Wingdings" panose="05000000000000000000" pitchFamily="2" charset="2"/>
              </a:rPr>
              <a:t> 2 C</a:t>
            </a:r>
            <a:r>
              <a:rPr lang="en-US" sz="2000" baseline="-25000" dirty="0">
                <a:solidFill>
                  <a:srgbClr val="955FE7"/>
                </a:solidFill>
                <a:sym typeface="Wingdings" panose="05000000000000000000" pitchFamily="2" charset="2"/>
              </a:rPr>
              <a:t>2</a:t>
            </a:r>
            <a:r>
              <a:rPr lang="en-US" sz="2000" dirty="0">
                <a:solidFill>
                  <a:srgbClr val="955FE7"/>
                </a:solidFill>
                <a:sym typeface="Wingdings" panose="05000000000000000000" pitchFamily="2" charset="2"/>
              </a:rPr>
              <a:t>H</a:t>
            </a:r>
            <a:r>
              <a:rPr lang="en-US" sz="2000" baseline="-25000" dirty="0">
                <a:solidFill>
                  <a:srgbClr val="955FE7"/>
                </a:solidFill>
                <a:sym typeface="Wingdings" panose="05000000000000000000" pitchFamily="2" charset="2"/>
              </a:rPr>
              <a:t>6</a:t>
            </a:r>
            <a:r>
              <a:rPr lang="en-US" sz="2000" dirty="0">
                <a:solidFill>
                  <a:srgbClr val="955FE7"/>
                </a:solidFill>
                <a:sym typeface="Wingdings" panose="05000000000000000000" pitchFamily="2" charset="2"/>
              </a:rPr>
              <a:t>O + 2 CO</a:t>
            </a:r>
            <a:r>
              <a:rPr lang="en-US" sz="2000" baseline="-25000" dirty="0">
                <a:solidFill>
                  <a:srgbClr val="955FE7"/>
                </a:solidFill>
                <a:sym typeface="Wingdings" panose="05000000000000000000" pitchFamily="2" charset="2"/>
              </a:rPr>
              <a:t>2</a:t>
            </a:r>
            <a:endParaRPr lang="en-US" sz="2000" baseline="-25000" dirty="0">
              <a:solidFill>
                <a:srgbClr val="955FE7"/>
              </a:solidFill>
            </a:endParaRPr>
          </a:p>
          <a:p>
            <a:r>
              <a:rPr lang="en-US" sz="2000" dirty="0">
                <a:solidFill>
                  <a:srgbClr val="955FE7"/>
                </a:solidFill>
              </a:rPr>
              <a:t>2. 0,19x4,5x10</a:t>
            </a:r>
            <a:r>
              <a:rPr lang="en-US" sz="2000" baseline="30000" dirty="0">
                <a:solidFill>
                  <a:srgbClr val="955FE7"/>
                </a:solidFill>
              </a:rPr>
              <a:t>7</a:t>
            </a:r>
            <a:r>
              <a:rPr lang="en-US" sz="2000" dirty="0">
                <a:solidFill>
                  <a:srgbClr val="955FE7"/>
                </a:solidFill>
              </a:rPr>
              <a:t> gram = 8,55•10</a:t>
            </a:r>
            <a:r>
              <a:rPr lang="en-US" sz="2000" baseline="30000" dirty="0">
                <a:solidFill>
                  <a:srgbClr val="955FE7"/>
                </a:solidFill>
              </a:rPr>
              <a:t>6</a:t>
            </a:r>
            <a:r>
              <a:rPr lang="en-US" sz="2000" dirty="0">
                <a:solidFill>
                  <a:srgbClr val="955FE7"/>
                </a:solidFill>
              </a:rPr>
              <a:t> gram </a:t>
            </a:r>
            <a:r>
              <a:rPr lang="en-US" sz="2000" dirty="0" err="1">
                <a:solidFill>
                  <a:srgbClr val="955FE7"/>
                </a:solidFill>
              </a:rPr>
              <a:t>zetmeel</a:t>
            </a:r>
            <a:endParaRPr lang="en-US" sz="2000" dirty="0">
              <a:solidFill>
                <a:srgbClr val="955FE7"/>
              </a:solidFill>
            </a:endParaRPr>
          </a:p>
          <a:p>
            <a:r>
              <a:rPr lang="en-US" sz="2000" dirty="0">
                <a:solidFill>
                  <a:srgbClr val="955FE7"/>
                </a:solidFill>
              </a:rPr>
              <a:t>    glucose-</a:t>
            </a:r>
            <a:r>
              <a:rPr lang="en-US" sz="2000" dirty="0" err="1">
                <a:solidFill>
                  <a:srgbClr val="955FE7"/>
                </a:solidFill>
              </a:rPr>
              <a:t>eenheid</a:t>
            </a:r>
            <a:r>
              <a:rPr lang="en-US" sz="2000" dirty="0">
                <a:solidFill>
                  <a:srgbClr val="955FE7"/>
                </a:solidFill>
              </a:rPr>
              <a:t>: C</a:t>
            </a:r>
            <a:r>
              <a:rPr lang="en-US" sz="2000" baseline="-25000" dirty="0">
                <a:solidFill>
                  <a:srgbClr val="955FE7"/>
                </a:solidFill>
              </a:rPr>
              <a:t>6</a:t>
            </a:r>
            <a:r>
              <a:rPr lang="en-US" sz="2000" dirty="0">
                <a:solidFill>
                  <a:srgbClr val="955FE7"/>
                </a:solidFill>
              </a:rPr>
              <a:t>H</a:t>
            </a:r>
            <a:r>
              <a:rPr lang="en-US" sz="2000" baseline="-25000" dirty="0">
                <a:solidFill>
                  <a:srgbClr val="955FE7"/>
                </a:solidFill>
              </a:rPr>
              <a:t>10</a:t>
            </a:r>
            <a:r>
              <a:rPr lang="en-US" sz="2000" dirty="0">
                <a:solidFill>
                  <a:srgbClr val="955FE7"/>
                </a:solidFill>
              </a:rPr>
              <a:t>O</a:t>
            </a:r>
            <a:r>
              <a:rPr lang="en-US" sz="2000" baseline="-25000" dirty="0">
                <a:solidFill>
                  <a:srgbClr val="955FE7"/>
                </a:solidFill>
              </a:rPr>
              <a:t>5</a:t>
            </a:r>
            <a:r>
              <a:rPr lang="en-US" sz="2000" dirty="0">
                <a:solidFill>
                  <a:srgbClr val="955FE7"/>
                </a:solidFill>
              </a:rPr>
              <a:t>, </a:t>
            </a:r>
            <a:r>
              <a:rPr lang="en-US" sz="2000" dirty="0" err="1">
                <a:solidFill>
                  <a:srgbClr val="955FE7"/>
                </a:solidFill>
              </a:rPr>
              <a:t>molaire</a:t>
            </a:r>
            <a:r>
              <a:rPr lang="en-US" sz="2000" dirty="0">
                <a:solidFill>
                  <a:srgbClr val="955FE7"/>
                </a:solidFill>
              </a:rPr>
              <a:t> </a:t>
            </a:r>
            <a:r>
              <a:rPr lang="en-US" sz="2000" dirty="0" err="1">
                <a:solidFill>
                  <a:srgbClr val="955FE7"/>
                </a:solidFill>
              </a:rPr>
              <a:t>massa</a:t>
            </a:r>
            <a:r>
              <a:rPr lang="en-US" sz="2000" dirty="0">
                <a:solidFill>
                  <a:srgbClr val="955FE7"/>
                </a:solidFill>
              </a:rPr>
              <a:t> 6x12,01+10x1,008+5x16,00=162,14 g/mol</a:t>
            </a:r>
          </a:p>
          <a:p>
            <a:r>
              <a:rPr lang="en-US" sz="2000" dirty="0">
                <a:solidFill>
                  <a:srgbClr val="955FE7"/>
                </a:solidFill>
              </a:rPr>
              <a:t>     8,55•10</a:t>
            </a:r>
            <a:r>
              <a:rPr lang="en-US" sz="2000" baseline="30000" dirty="0">
                <a:solidFill>
                  <a:srgbClr val="955FE7"/>
                </a:solidFill>
              </a:rPr>
              <a:t>6 </a:t>
            </a:r>
            <a:r>
              <a:rPr lang="en-US" sz="2000" dirty="0">
                <a:solidFill>
                  <a:srgbClr val="955FE7"/>
                </a:solidFill>
              </a:rPr>
              <a:t>/162,14= 52732 mol glucose-</a:t>
            </a:r>
            <a:r>
              <a:rPr lang="en-US" sz="2000" dirty="0" err="1">
                <a:solidFill>
                  <a:srgbClr val="955FE7"/>
                </a:solidFill>
              </a:rPr>
              <a:t>eenheden</a:t>
            </a:r>
            <a:r>
              <a:rPr lang="en-US" sz="2000" dirty="0">
                <a:solidFill>
                  <a:srgbClr val="955FE7"/>
                </a:solidFill>
              </a:rPr>
              <a:t>, </a:t>
            </a:r>
            <a:r>
              <a:rPr lang="en-US" sz="2000" dirty="0" err="1">
                <a:solidFill>
                  <a:srgbClr val="955FE7"/>
                </a:solidFill>
              </a:rPr>
              <a:t>daaruit</a:t>
            </a:r>
            <a:r>
              <a:rPr lang="en-US" sz="2000" dirty="0">
                <a:solidFill>
                  <a:srgbClr val="955FE7"/>
                </a:solidFill>
              </a:rPr>
              <a:t> </a:t>
            </a:r>
            <a:r>
              <a:rPr lang="en-US" sz="2000" dirty="0" err="1">
                <a:solidFill>
                  <a:srgbClr val="955FE7"/>
                </a:solidFill>
              </a:rPr>
              <a:t>ontstaat</a:t>
            </a:r>
            <a:r>
              <a:rPr lang="en-US" sz="2000" dirty="0">
                <a:solidFill>
                  <a:srgbClr val="955FE7"/>
                </a:solidFill>
              </a:rPr>
              <a:t> 52732 mol glucose</a:t>
            </a:r>
          </a:p>
          <a:p>
            <a:r>
              <a:rPr lang="en-US" sz="2000" dirty="0">
                <a:solidFill>
                  <a:srgbClr val="955FE7"/>
                </a:solidFill>
              </a:rPr>
              <a:t>3. 2x52732= 105464 mol ethanol.</a:t>
            </a:r>
          </a:p>
          <a:p>
            <a:r>
              <a:rPr lang="en-US" sz="2000" dirty="0">
                <a:solidFill>
                  <a:srgbClr val="955FE7"/>
                </a:solidFill>
              </a:rPr>
              <a:t>4. 105464 mol x 46,068 g/mol =4858535 gram ethanol.</a:t>
            </a:r>
          </a:p>
          <a:p>
            <a:r>
              <a:rPr lang="en-US" sz="2000" dirty="0">
                <a:solidFill>
                  <a:srgbClr val="955FE7"/>
                </a:solidFill>
              </a:rPr>
              <a:t>     4858535 g / 0,80 gmL</a:t>
            </a:r>
            <a:r>
              <a:rPr lang="en-US" sz="2000" baseline="30000" dirty="0">
                <a:solidFill>
                  <a:srgbClr val="955FE7"/>
                </a:solidFill>
              </a:rPr>
              <a:t>-1</a:t>
            </a:r>
            <a:r>
              <a:rPr lang="en-US" sz="2000" dirty="0">
                <a:solidFill>
                  <a:srgbClr val="955FE7"/>
                </a:solidFill>
              </a:rPr>
              <a:t>= 6,07•10</a:t>
            </a:r>
            <a:r>
              <a:rPr lang="en-US" sz="2000" baseline="30000" dirty="0">
                <a:solidFill>
                  <a:srgbClr val="955FE7"/>
                </a:solidFill>
              </a:rPr>
              <a:t>6</a:t>
            </a:r>
            <a:r>
              <a:rPr lang="en-US" sz="2000" dirty="0">
                <a:solidFill>
                  <a:srgbClr val="955FE7"/>
                </a:solidFill>
              </a:rPr>
              <a:t> mL alcohol</a:t>
            </a:r>
          </a:p>
          <a:p>
            <a:r>
              <a:rPr lang="en-US" sz="2000" dirty="0">
                <a:solidFill>
                  <a:srgbClr val="955FE7"/>
                </a:solidFill>
              </a:rPr>
              <a:t>5. </a:t>
            </a:r>
            <a:r>
              <a:rPr lang="en-US" sz="2000" dirty="0" err="1">
                <a:solidFill>
                  <a:srgbClr val="955FE7"/>
                </a:solidFill>
              </a:rPr>
              <a:t>Dus</a:t>
            </a:r>
            <a:r>
              <a:rPr lang="en-US" sz="2000" dirty="0">
                <a:solidFill>
                  <a:srgbClr val="955FE7"/>
                </a:solidFill>
              </a:rPr>
              <a:t>: 6,1•10</a:t>
            </a:r>
            <a:r>
              <a:rPr lang="en-US" sz="2000" baseline="30000" dirty="0">
                <a:solidFill>
                  <a:srgbClr val="955FE7"/>
                </a:solidFill>
              </a:rPr>
              <a:t>3</a:t>
            </a:r>
            <a:r>
              <a:rPr lang="en-US" sz="2000" dirty="0">
                <a:solidFill>
                  <a:srgbClr val="955FE7"/>
                </a:solidFill>
              </a:rPr>
              <a:t> L ethanol </a:t>
            </a:r>
            <a:r>
              <a:rPr lang="en-US" sz="2000" dirty="0" err="1">
                <a:solidFill>
                  <a:srgbClr val="955FE7"/>
                </a:solidFill>
              </a:rPr>
              <a:t>kan</a:t>
            </a:r>
            <a:r>
              <a:rPr lang="en-US" sz="2000" dirty="0">
                <a:solidFill>
                  <a:srgbClr val="955FE7"/>
                </a:solidFill>
              </a:rPr>
              <a:t> </a:t>
            </a:r>
            <a:r>
              <a:rPr lang="en-US" sz="2000" dirty="0" err="1">
                <a:solidFill>
                  <a:srgbClr val="955FE7"/>
                </a:solidFill>
              </a:rPr>
              <a:t>worden</a:t>
            </a:r>
            <a:r>
              <a:rPr lang="en-US" sz="2000" dirty="0">
                <a:solidFill>
                  <a:srgbClr val="955FE7"/>
                </a:solidFill>
              </a:rPr>
              <a:t> </a:t>
            </a:r>
            <a:r>
              <a:rPr lang="en-US" sz="2000" dirty="0" err="1">
                <a:solidFill>
                  <a:srgbClr val="955FE7"/>
                </a:solidFill>
              </a:rPr>
              <a:t>geproduceerd</a:t>
            </a:r>
            <a:r>
              <a:rPr lang="en-US" sz="2000" dirty="0">
                <a:solidFill>
                  <a:srgbClr val="955FE7"/>
                </a:solidFill>
              </a:rPr>
              <a:t>.</a:t>
            </a:r>
          </a:p>
          <a:p>
            <a:endParaRPr lang="en-US" sz="2000" dirty="0">
              <a:solidFill>
                <a:srgbClr val="955FE7"/>
              </a:solidFill>
            </a:endParaRPr>
          </a:p>
          <a:p>
            <a:r>
              <a:rPr lang="en-US" sz="2000" dirty="0" err="1">
                <a:solidFill>
                  <a:srgbClr val="955FE7"/>
                </a:solidFill>
              </a:rPr>
              <a:t>Nog</a:t>
            </a:r>
            <a:r>
              <a:rPr lang="en-US" sz="2000" dirty="0">
                <a:solidFill>
                  <a:srgbClr val="955FE7"/>
                </a:solidFill>
              </a:rPr>
              <a:t> </a:t>
            </a:r>
            <a:r>
              <a:rPr lang="en-US" sz="2000" dirty="0" err="1">
                <a:solidFill>
                  <a:srgbClr val="955FE7"/>
                </a:solidFill>
              </a:rPr>
              <a:t>een</a:t>
            </a:r>
            <a:r>
              <a:rPr lang="en-US" sz="2000" dirty="0">
                <a:solidFill>
                  <a:srgbClr val="955FE7"/>
                </a:solidFill>
              </a:rPr>
              <a:t> </a:t>
            </a:r>
            <a:r>
              <a:rPr lang="en-US" sz="2000" dirty="0" err="1">
                <a:solidFill>
                  <a:srgbClr val="955FE7"/>
                </a:solidFill>
              </a:rPr>
              <a:t>vraag</a:t>
            </a:r>
            <a:r>
              <a:rPr lang="en-US" sz="2000" dirty="0">
                <a:solidFill>
                  <a:srgbClr val="955FE7"/>
                </a:solidFill>
              </a:rPr>
              <a:t> </a:t>
            </a:r>
            <a:r>
              <a:rPr lang="en-US" sz="2000" dirty="0" err="1">
                <a:solidFill>
                  <a:srgbClr val="955FE7"/>
                </a:solidFill>
              </a:rPr>
              <a:t>oefenen</a:t>
            </a:r>
            <a:r>
              <a:rPr lang="en-US" sz="2000" dirty="0">
                <a:solidFill>
                  <a:srgbClr val="955FE7"/>
                </a:solidFill>
              </a:rPr>
              <a:t>? 2019 I 16</a:t>
            </a:r>
            <a:endParaRPr lang="nl-NL" sz="2000" dirty="0">
              <a:solidFill>
                <a:srgbClr val="955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0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E7FB71F-886E-4163-9AF9-5F71A907F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237" y="831476"/>
            <a:ext cx="2508239" cy="204619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585FA2E-167A-4DCF-9AE1-62818A9DC807}"/>
              </a:ext>
            </a:extLst>
          </p:cNvPr>
          <p:cNvSpPr txBox="1"/>
          <p:nvPr/>
        </p:nvSpPr>
        <p:spPr>
          <a:xfrm>
            <a:off x="6535271" y="1595717"/>
            <a:ext cx="445545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55FE7"/>
                </a:solidFill>
              </a:rPr>
              <a:t>glucose C</a:t>
            </a:r>
            <a:r>
              <a:rPr lang="en-US" sz="2800" baseline="-25000" dirty="0">
                <a:solidFill>
                  <a:srgbClr val="955FE7"/>
                </a:solidFill>
              </a:rPr>
              <a:t>6</a:t>
            </a:r>
            <a:r>
              <a:rPr lang="en-US" sz="2800" dirty="0">
                <a:solidFill>
                  <a:srgbClr val="955FE7"/>
                </a:solidFill>
              </a:rPr>
              <a:t>H</a:t>
            </a:r>
            <a:r>
              <a:rPr lang="en-US" sz="2800" baseline="-25000" dirty="0">
                <a:solidFill>
                  <a:srgbClr val="955FE7"/>
                </a:solidFill>
              </a:rPr>
              <a:t>12</a:t>
            </a:r>
            <a:r>
              <a:rPr lang="en-US" sz="2800" dirty="0">
                <a:solidFill>
                  <a:srgbClr val="955FE7"/>
                </a:solidFill>
              </a:rPr>
              <a:t>O</a:t>
            </a:r>
            <a:r>
              <a:rPr lang="en-US" sz="2800" baseline="-25000" dirty="0">
                <a:solidFill>
                  <a:srgbClr val="955FE7"/>
                </a:solidFill>
              </a:rPr>
              <a:t>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solidFill>
                <a:srgbClr val="955FE7"/>
              </a:solidFill>
            </a:endParaRPr>
          </a:p>
          <a:p>
            <a:endParaRPr lang="en-US" sz="2800" dirty="0">
              <a:solidFill>
                <a:srgbClr val="955FE7"/>
              </a:solidFill>
            </a:endParaRPr>
          </a:p>
          <a:p>
            <a:endParaRPr lang="en-US" sz="2800" dirty="0">
              <a:solidFill>
                <a:srgbClr val="955FE7"/>
              </a:solidFill>
            </a:endParaRPr>
          </a:p>
          <a:p>
            <a:endParaRPr lang="en-US" sz="2800" dirty="0">
              <a:solidFill>
                <a:srgbClr val="955FE7"/>
              </a:solidFill>
            </a:endParaRPr>
          </a:p>
          <a:p>
            <a:r>
              <a:rPr lang="en-US" sz="2800" dirty="0">
                <a:solidFill>
                  <a:srgbClr val="955FE7"/>
                </a:solidFill>
              </a:rPr>
              <a:t>glucose-</a:t>
            </a:r>
            <a:r>
              <a:rPr lang="en-US" sz="2800" dirty="0" err="1">
                <a:solidFill>
                  <a:srgbClr val="955FE7"/>
                </a:solidFill>
              </a:rPr>
              <a:t>eenheid</a:t>
            </a:r>
            <a:r>
              <a:rPr lang="en-US" sz="2800" dirty="0">
                <a:solidFill>
                  <a:srgbClr val="955FE7"/>
                </a:solidFill>
              </a:rPr>
              <a:t> C</a:t>
            </a:r>
            <a:r>
              <a:rPr lang="en-US" sz="2800" baseline="-25000" dirty="0">
                <a:solidFill>
                  <a:srgbClr val="955FE7"/>
                </a:solidFill>
              </a:rPr>
              <a:t>6</a:t>
            </a:r>
            <a:r>
              <a:rPr lang="en-US" sz="2800" dirty="0">
                <a:solidFill>
                  <a:srgbClr val="955FE7"/>
                </a:solidFill>
              </a:rPr>
              <a:t>H</a:t>
            </a:r>
            <a:r>
              <a:rPr lang="en-US" sz="2800" baseline="-25000" dirty="0">
                <a:solidFill>
                  <a:srgbClr val="955FE7"/>
                </a:solidFill>
              </a:rPr>
              <a:t>10</a:t>
            </a:r>
            <a:r>
              <a:rPr lang="en-US" sz="2800" dirty="0">
                <a:solidFill>
                  <a:srgbClr val="955FE7"/>
                </a:solidFill>
              </a:rPr>
              <a:t>O</a:t>
            </a:r>
            <a:r>
              <a:rPr lang="en-US" sz="2800" baseline="-25000" dirty="0">
                <a:solidFill>
                  <a:srgbClr val="955FE7"/>
                </a:solidFill>
              </a:rPr>
              <a:t>5</a:t>
            </a:r>
            <a:endParaRPr lang="nl-NL" sz="2800" baseline="-25000" dirty="0">
              <a:solidFill>
                <a:srgbClr val="955FE7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8424C3-7368-406F-B0A0-34867E591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489" y="3137647"/>
            <a:ext cx="8943975" cy="241935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86F6E8F5-80A2-4969-8570-4903B2AEA9E0}"/>
              </a:ext>
            </a:extLst>
          </p:cNvPr>
          <p:cNvSpPr/>
          <p:nvPr/>
        </p:nvSpPr>
        <p:spPr>
          <a:xfrm>
            <a:off x="7252447" y="3361765"/>
            <a:ext cx="2934064" cy="2195232"/>
          </a:xfrm>
          <a:prstGeom prst="rect">
            <a:avLst/>
          </a:prstGeom>
          <a:noFill/>
          <a:ln w="57150">
            <a:solidFill>
              <a:srgbClr val="955F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28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AA602-4125-4758-91F7-02AA5D14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976" y="681318"/>
            <a:ext cx="10331824" cy="1009370"/>
          </a:xfrm>
        </p:spPr>
        <p:txBody>
          <a:bodyPr/>
          <a:lstStyle/>
          <a:p>
            <a:r>
              <a:rPr lang="en-US" b="1" dirty="0" err="1">
                <a:solidFill>
                  <a:srgbClr val="955FE7"/>
                </a:solidFill>
              </a:rPr>
              <a:t>Hebben</a:t>
            </a:r>
            <a:r>
              <a:rPr lang="en-US" b="1" dirty="0">
                <a:solidFill>
                  <a:srgbClr val="955FE7"/>
                </a:solidFill>
              </a:rPr>
              <a:t> </a:t>
            </a:r>
            <a:r>
              <a:rPr lang="en-US" b="1" dirty="0" err="1">
                <a:solidFill>
                  <a:srgbClr val="955FE7"/>
                </a:solidFill>
              </a:rPr>
              <a:t>julle</a:t>
            </a:r>
            <a:r>
              <a:rPr lang="en-US" b="1" dirty="0">
                <a:solidFill>
                  <a:srgbClr val="955FE7"/>
                </a:solidFill>
              </a:rPr>
              <a:t> tips over </a:t>
            </a:r>
            <a:r>
              <a:rPr lang="en-US" b="1" dirty="0" err="1">
                <a:solidFill>
                  <a:srgbClr val="955FE7"/>
                </a:solidFill>
              </a:rPr>
              <a:t>blokschema’s</a:t>
            </a:r>
            <a:r>
              <a:rPr lang="en-US" b="1" dirty="0">
                <a:solidFill>
                  <a:srgbClr val="955FE7"/>
                </a:solidFill>
              </a:rPr>
              <a:t>?</a:t>
            </a:r>
            <a:endParaRPr lang="nl-NL" b="1" dirty="0">
              <a:solidFill>
                <a:srgbClr val="955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7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B2760-500A-452F-B4BA-8E0818852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16829" y="257928"/>
            <a:ext cx="9997440" cy="1655762"/>
          </a:xfrm>
        </p:spPr>
        <p:txBody>
          <a:bodyPr/>
          <a:lstStyle/>
          <a:p>
            <a:r>
              <a:rPr lang="nl-NL" dirty="0">
                <a:solidFill>
                  <a:srgbClr val="955FE7"/>
                </a:solidFill>
                <a:latin typeface="Effra" panose="02000506080000020004" pitchFamily="2" charset="0"/>
              </a:rPr>
              <a:t>Lewisstructuren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0135F8-24C1-4152-8C17-B86F8D30B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570514" y="2011680"/>
            <a:ext cx="14238514" cy="3246120"/>
          </a:xfrm>
        </p:spPr>
        <p:txBody>
          <a:bodyPr/>
          <a:lstStyle/>
          <a:p>
            <a:pPr marL="4000500" lvl="8" indent="-342900" algn="l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955FE7"/>
                </a:solidFill>
              </a:rPr>
              <a:t>1. Bereken het aantal valentie-elektronen.</a:t>
            </a:r>
          </a:p>
          <a:p>
            <a:pPr lvl="8" algn="l"/>
            <a:r>
              <a:rPr lang="en-US" sz="2400" dirty="0">
                <a:solidFill>
                  <a:srgbClr val="955FE7"/>
                </a:solidFill>
              </a:rPr>
              <a:t>     2. </a:t>
            </a:r>
            <a:r>
              <a:rPr lang="en-US" sz="2400" dirty="0" err="1">
                <a:solidFill>
                  <a:srgbClr val="955FE7"/>
                </a:solidFill>
              </a:rPr>
              <a:t>Kijk</a:t>
            </a:r>
            <a:r>
              <a:rPr lang="en-US" sz="2400" dirty="0">
                <a:solidFill>
                  <a:srgbClr val="955FE7"/>
                </a:solidFill>
              </a:rPr>
              <a:t> of </a:t>
            </a:r>
            <a:r>
              <a:rPr lang="en-US" sz="2400" dirty="0" err="1">
                <a:solidFill>
                  <a:srgbClr val="955FE7"/>
                </a:solidFill>
              </a:rPr>
              <a:t>naar</a:t>
            </a:r>
            <a:r>
              <a:rPr lang="en-US" sz="2400" dirty="0">
                <a:solidFill>
                  <a:srgbClr val="955FE7"/>
                </a:solidFill>
              </a:rPr>
              <a:t> de lading, 2- lading:  dan 2 </a:t>
            </a:r>
            <a:r>
              <a:rPr lang="en-US" sz="2400" dirty="0" err="1">
                <a:solidFill>
                  <a:srgbClr val="955FE7"/>
                </a:solidFill>
              </a:rPr>
              <a:t>elektronen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meer</a:t>
            </a:r>
            <a:r>
              <a:rPr lang="en-US" sz="2400" dirty="0">
                <a:solidFill>
                  <a:srgbClr val="955FE7"/>
                </a:solidFill>
              </a:rPr>
              <a:t>.</a:t>
            </a:r>
          </a:p>
          <a:p>
            <a:pPr lvl="8" algn="l"/>
            <a:r>
              <a:rPr lang="en-US" sz="2400" dirty="0">
                <a:solidFill>
                  <a:srgbClr val="955FE7"/>
                </a:solidFill>
              </a:rPr>
              <a:t>     3. Let op de </a:t>
            </a:r>
            <a:r>
              <a:rPr lang="en-US" sz="2400" dirty="0" err="1">
                <a:solidFill>
                  <a:srgbClr val="955FE7"/>
                </a:solidFill>
              </a:rPr>
              <a:t>octetregel</a:t>
            </a:r>
            <a:r>
              <a:rPr lang="en-US" sz="2400" dirty="0">
                <a:solidFill>
                  <a:srgbClr val="955FE7"/>
                </a:solidFill>
              </a:rPr>
              <a:t>.</a:t>
            </a:r>
          </a:p>
          <a:p>
            <a:pPr lvl="8" algn="l"/>
            <a:r>
              <a:rPr lang="en-US" sz="2400" dirty="0">
                <a:solidFill>
                  <a:srgbClr val="955FE7"/>
                </a:solidFill>
              </a:rPr>
              <a:t>     4. </a:t>
            </a:r>
            <a:r>
              <a:rPr lang="en-US" sz="2400" dirty="0" err="1">
                <a:solidFill>
                  <a:srgbClr val="955FE7"/>
                </a:solidFill>
              </a:rPr>
              <a:t>Teken</a:t>
            </a:r>
            <a:r>
              <a:rPr lang="en-US" sz="2400" dirty="0">
                <a:solidFill>
                  <a:srgbClr val="955FE7"/>
                </a:solidFill>
              </a:rPr>
              <a:t> het </a:t>
            </a:r>
            <a:r>
              <a:rPr lang="en-US" sz="2400" dirty="0" err="1">
                <a:solidFill>
                  <a:srgbClr val="955FE7"/>
                </a:solidFill>
              </a:rPr>
              <a:t>juiste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aantal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elektronen</a:t>
            </a:r>
            <a:r>
              <a:rPr lang="en-US" sz="2400" dirty="0">
                <a:solidFill>
                  <a:srgbClr val="955FE7"/>
                </a:solidFill>
              </a:rPr>
              <a:t>(</a:t>
            </a:r>
            <a:r>
              <a:rPr lang="en-US" sz="2400" dirty="0" err="1">
                <a:solidFill>
                  <a:srgbClr val="955FE7"/>
                </a:solidFill>
              </a:rPr>
              <a:t>paren</a:t>
            </a:r>
            <a:r>
              <a:rPr lang="en-US" sz="2400" dirty="0">
                <a:solidFill>
                  <a:srgbClr val="955FE7"/>
                </a:solidFill>
              </a:rPr>
              <a:t>).</a:t>
            </a:r>
          </a:p>
          <a:p>
            <a:pPr lvl="8" algn="l"/>
            <a:r>
              <a:rPr lang="en-US" sz="2400" dirty="0">
                <a:solidFill>
                  <a:srgbClr val="955FE7"/>
                </a:solidFill>
              </a:rPr>
              <a:t>     5. </a:t>
            </a:r>
            <a:r>
              <a:rPr lang="en-US" sz="2400" dirty="0" err="1">
                <a:solidFill>
                  <a:srgbClr val="955FE7"/>
                </a:solidFill>
              </a:rPr>
              <a:t>Zet</a:t>
            </a:r>
            <a:r>
              <a:rPr lang="en-US" sz="2400" dirty="0">
                <a:solidFill>
                  <a:srgbClr val="955FE7"/>
                </a:solidFill>
              </a:rPr>
              <a:t> de </a:t>
            </a:r>
            <a:r>
              <a:rPr lang="en-US" sz="2400" dirty="0" err="1">
                <a:solidFill>
                  <a:srgbClr val="955FE7"/>
                </a:solidFill>
              </a:rPr>
              <a:t>formele</a:t>
            </a:r>
            <a:r>
              <a:rPr lang="en-US" sz="2400" dirty="0">
                <a:solidFill>
                  <a:srgbClr val="955FE7"/>
                </a:solidFill>
              </a:rPr>
              <a:t> lading </a:t>
            </a:r>
            <a:r>
              <a:rPr lang="en-US" sz="2400" dirty="0" err="1">
                <a:solidFill>
                  <a:srgbClr val="955FE7"/>
                </a:solidFill>
              </a:rPr>
              <a:t>erbij</a:t>
            </a:r>
            <a:r>
              <a:rPr lang="en-US" sz="2400" dirty="0">
                <a:solidFill>
                  <a:srgbClr val="955FE7"/>
                </a:solidFill>
              </a:rPr>
              <a:t>.</a:t>
            </a:r>
          </a:p>
          <a:p>
            <a:pPr lvl="8" algn="l"/>
            <a:r>
              <a:rPr lang="en-US" sz="2400" dirty="0">
                <a:solidFill>
                  <a:srgbClr val="955FE7"/>
                </a:solidFill>
              </a:rPr>
              <a:t>     6. </a:t>
            </a:r>
            <a:r>
              <a:rPr lang="en-US" sz="2400" dirty="0" err="1">
                <a:solidFill>
                  <a:srgbClr val="955FE7"/>
                </a:solidFill>
              </a:rPr>
              <a:t>Als</a:t>
            </a:r>
            <a:r>
              <a:rPr lang="en-US" sz="2400" dirty="0">
                <a:solidFill>
                  <a:srgbClr val="955FE7"/>
                </a:solidFill>
              </a:rPr>
              <a:t> ze het </a:t>
            </a:r>
            <a:r>
              <a:rPr lang="en-US" sz="2400" dirty="0" err="1">
                <a:solidFill>
                  <a:srgbClr val="955FE7"/>
                </a:solidFill>
              </a:rPr>
              <a:t>vragen</a:t>
            </a:r>
            <a:r>
              <a:rPr lang="en-US" sz="2400" dirty="0">
                <a:solidFill>
                  <a:srgbClr val="955FE7"/>
                </a:solidFill>
              </a:rPr>
              <a:t>: </a:t>
            </a:r>
            <a:r>
              <a:rPr lang="en-US" sz="2400" dirty="0" err="1">
                <a:solidFill>
                  <a:srgbClr val="955FE7"/>
                </a:solidFill>
              </a:rPr>
              <a:t>teken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een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grensstructuur</a:t>
            </a:r>
            <a:r>
              <a:rPr lang="en-US" sz="2400" dirty="0">
                <a:solidFill>
                  <a:srgbClr val="955FE7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955FE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rgbClr val="955FE7"/>
              </a:solidFill>
            </a:endParaRPr>
          </a:p>
          <a:p>
            <a:endParaRPr lang="nl-NL" dirty="0">
              <a:solidFill>
                <a:srgbClr val="955FE7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3B9A4A-BA74-42F7-A944-C68C9B71A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15" y="568506"/>
            <a:ext cx="2619375" cy="2562225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4CCE1998-AEB5-4F97-BB62-7555E4A6C694}"/>
              </a:ext>
            </a:extLst>
          </p:cNvPr>
          <p:cNvCxnSpPr/>
          <p:nvPr/>
        </p:nvCxnSpPr>
        <p:spPr>
          <a:xfrm flipH="1" flipV="1">
            <a:off x="8944471" y="2917373"/>
            <a:ext cx="539931" cy="8098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F14094E4-5D4B-44AF-BB5B-BC9527CD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93" y="4514620"/>
            <a:ext cx="5765707" cy="20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00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BB0DA3B-9CEE-4708-8D93-8EE6DEB77218}"/>
              </a:ext>
            </a:extLst>
          </p:cNvPr>
          <p:cNvSpPr txBox="1"/>
          <p:nvPr/>
        </p:nvSpPr>
        <p:spPr>
          <a:xfrm flipH="1">
            <a:off x="2259550" y="6017622"/>
            <a:ext cx="578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955FE7"/>
                </a:solidFill>
              </a:rPr>
              <a:t>                                                                          opgave 2019 I 4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85B879-E025-4764-A3D4-658828B8D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843" y="620894"/>
            <a:ext cx="8166356" cy="524868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23C59DC-1AA6-44EC-AEA0-782F17317D17}"/>
              </a:ext>
            </a:extLst>
          </p:cNvPr>
          <p:cNvSpPr txBox="1"/>
          <p:nvPr/>
        </p:nvSpPr>
        <p:spPr>
          <a:xfrm>
            <a:off x="740229" y="1619794"/>
            <a:ext cx="277803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55FE7"/>
                </a:solidFill>
              </a:rPr>
              <a:t>Je </a:t>
            </a:r>
            <a:r>
              <a:rPr lang="en-US" sz="2000" b="1" dirty="0" err="1">
                <a:solidFill>
                  <a:srgbClr val="955FE7"/>
                </a:solidFill>
              </a:rPr>
              <a:t>tekent</a:t>
            </a:r>
            <a:r>
              <a:rPr lang="en-US" sz="2000" b="1" dirty="0">
                <a:solidFill>
                  <a:srgbClr val="955FE7"/>
                </a:solidFill>
              </a:rPr>
              <a:t> de </a:t>
            </a:r>
            <a:r>
              <a:rPr lang="en-US" sz="2000" b="1" dirty="0" err="1">
                <a:solidFill>
                  <a:srgbClr val="955FE7"/>
                </a:solidFill>
              </a:rPr>
              <a:t>fabriek</a:t>
            </a:r>
            <a:r>
              <a:rPr lang="nl-NL" sz="2000" b="1" dirty="0">
                <a:solidFill>
                  <a:srgbClr val="955FE7"/>
                </a:solidFill>
              </a:rPr>
              <a:t> in bedrijf, niet de </a:t>
            </a:r>
            <a:r>
              <a:rPr lang="nl-NL" sz="2000" b="1" dirty="0" err="1">
                <a:solidFill>
                  <a:srgbClr val="955FE7"/>
                </a:solidFill>
              </a:rPr>
              <a:t>opstarfase</a:t>
            </a:r>
            <a:r>
              <a:rPr lang="nl-NL" sz="2000" b="1" dirty="0">
                <a:solidFill>
                  <a:srgbClr val="955FE7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955FE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55FE7"/>
                </a:solidFill>
              </a:rPr>
              <a:t>L</a:t>
            </a:r>
            <a:r>
              <a:rPr lang="nl-NL" sz="2000" b="1" dirty="0">
                <a:solidFill>
                  <a:srgbClr val="955FE7"/>
                </a:solidFill>
              </a:rPr>
              <a:t>et op evenwichten, recirculeren van oplosmiddelen, overmaat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955FE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55FE7"/>
                </a:solidFill>
              </a:rPr>
              <a:t>A</a:t>
            </a:r>
            <a:r>
              <a:rPr lang="nl-NL" sz="2000" b="1" dirty="0" err="1">
                <a:solidFill>
                  <a:srgbClr val="955FE7"/>
                </a:solidFill>
              </a:rPr>
              <a:t>lle</a:t>
            </a:r>
            <a:r>
              <a:rPr lang="nl-NL" sz="2000" b="1" dirty="0">
                <a:solidFill>
                  <a:srgbClr val="955FE7"/>
                </a:solidFill>
              </a:rPr>
              <a:t> beginstoffen moeten er ergens in gaan en alle reactieproducten ergens uit gaan.</a:t>
            </a:r>
          </a:p>
          <a:p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A6649EE-5F8D-4174-814A-0A94E0F72F10}"/>
              </a:ext>
            </a:extLst>
          </p:cNvPr>
          <p:cNvSpPr txBox="1"/>
          <p:nvPr/>
        </p:nvSpPr>
        <p:spPr>
          <a:xfrm>
            <a:off x="444137" y="539931"/>
            <a:ext cx="2761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55FE7"/>
                </a:solidFill>
              </a:rPr>
              <a:t>Blokschema’s</a:t>
            </a:r>
            <a:endParaRPr lang="nl-NL" sz="3600" b="1" dirty="0">
              <a:solidFill>
                <a:srgbClr val="955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56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39E0701-7CB2-464A-BA39-E58142F66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61" y="691515"/>
            <a:ext cx="7523725" cy="547497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0C1CAD5-613D-46E3-AA33-92F33589782A}"/>
              </a:ext>
            </a:extLst>
          </p:cNvPr>
          <p:cNvSpPr txBox="1"/>
          <p:nvPr/>
        </p:nvSpPr>
        <p:spPr>
          <a:xfrm>
            <a:off x="8621486" y="1314994"/>
            <a:ext cx="3090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955FE7"/>
                </a:solidFill>
              </a:rPr>
              <a:t>Er</a:t>
            </a:r>
            <a:r>
              <a:rPr lang="en-US" sz="2000" b="1" dirty="0">
                <a:solidFill>
                  <a:srgbClr val="955FE7"/>
                </a:solidFill>
              </a:rPr>
              <a:t> </a:t>
            </a:r>
            <a:r>
              <a:rPr lang="en-US" sz="2000" b="1" dirty="0" err="1">
                <a:solidFill>
                  <a:srgbClr val="955FE7"/>
                </a:solidFill>
              </a:rPr>
              <a:t>ontstaat</a:t>
            </a:r>
            <a:r>
              <a:rPr lang="en-US" sz="2000" b="1" dirty="0">
                <a:solidFill>
                  <a:srgbClr val="955FE7"/>
                </a:solidFill>
              </a:rPr>
              <a:t> </a:t>
            </a:r>
            <a:r>
              <a:rPr lang="en-US" sz="2000" b="1" dirty="0" err="1">
                <a:solidFill>
                  <a:srgbClr val="955FE7"/>
                </a:solidFill>
              </a:rPr>
              <a:t>evenveel</a:t>
            </a:r>
            <a:r>
              <a:rPr lang="en-US" sz="2000" b="1" dirty="0">
                <a:solidFill>
                  <a:srgbClr val="955FE7"/>
                </a:solidFill>
              </a:rPr>
              <a:t> water </a:t>
            </a:r>
          </a:p>
          <a:p>
            <a:r>
              <a:rPr lang="en-US" sz="2000" b="1" dirty="0" err="1">
                <a:solidFill>
                  <a:srgbClr val="955FE7"/>
                </a:solidFill>
              </a:rPr>
              <a:t>als</a:t>
            </a:r>
            <a:r>
              <a:rPr lang="en-US" sz="2000" b="1" dirty="0">
                <a:solidFill>
                  <a:srgbClr val="955FE7"/>
                </a:solidFill>
              </a:rPr>
              <a:t> </a:t>
            </a:r>
            <a:r>
              <a:rPr lang="en-US" sz="2000" b="1" dirty="0" err="1">
                <a:solidFill>
                  <a:srgbClr val="955FE7"/>
                </a:solidFill>
              </a:rPr>
              <a:t>er</a:t>
            </a:r>
            <a:r>
              <a:rPr lang="en-US" sz="2000" b="1" dirty="0">
                <a:solidFill>
                  <a:srgbClr val="955FE7"/>
                </a:solidFill>
              </a:rPr>
              <a:t> </a:t>
            </a:r>
            <a:r>
              <a:rPr lang="en-US" sz="2000" b="1" dirty="0" err="1">
                <a:solidFill>
                  <a:srgbClr val="955FE7"/>
                </a:solidFill>
              </a:rPr>
              <a:t>bij</a:t>
            </a:r>
            <a:r>
              <a:rPr lang="en-US" sz="2000" b="1" dirty="0">
                <a:solidFill>
                  <a:srgbClr val="955FE7"/>
                </a:solidFill>
              </a:rPr>
              <a:t> A </a:t>
            </a:r>
            <a:r>
              <a:rPr lang="en-US" sz="2000" b="1" dirty="0" err="1">
                <a:solidFill>
                  <a:srgbClr val="955FE7"/>
                </a:solidFill>
              </a:rPr>
              <a:t>verdwijnt</a:t>
            </a:r>
            <a:r>
              <a:rPr lang="en-US" sz="2000" b="1" dirty="0">
                <a:solidFill>
                  <a:srgbClr val="955FE7"/>
                </a:solidFill>
              </a:rPr>
              <a:t>.</a:t>
            </a:r>
            <a:endParaRPr lang="nl-NL" sz="2000" b="1" dirty="0">
              <a:solidFill>
                <a:srgbClr val="955FE7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258DB97-C634-482C-8C04-DFB0EF9B1235}"/>
              </a:ext>
            </a:extLst>
          </p:cNvPr>
          <p:cNvSpPr txBox="1"/>
          <p:nvPr/>
        </p:nvSpPr>
        <p:spPr>
          <a:xfrm>
            <a:off x="8543109" y="4641669"/>
            <a:ext cx="2442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55FE7"/>
                </a:solidFill>
              </a:rPr>
              <a:t>Er</a:t>
            </a:r>
            <a:r>
              <a:rPr lang="en-US" b="1" dirty="0">
                <a:solidFill>
                  <a:srgbClr val="955FE7"/>
                </a:solidFill>
              </a:rPr>
              <a:t> </a:t>
            </a:r>
            <a:r>
              <a:rPr lang="en-US" b="1" dirty="0" err="1">
                <a:solidFill>
                  <a:srgbClr val="955FE7"/>
                </a:solidFill>
              </a:rPr>
              <a:t>ontstaat</a:t>
            </a:r>
            <a:r>
              <a:rPr lang="en-US" b="1" dirty="0">
                <a:solidFill>
                  <a:srgbClr val="955FE7"/>
                </a:solidFill>
              </a:rPr>
              <a:t> </a:t>
            </a:r>
            <a:r>
              <a:rPr lang="en-US" b="1" dirty="0" err="1">
                <a:solidFill>
                  <a:srgbClr val="955FE7"/>
                </a:solidFill>
              </a:rPr>
              <a:t>meer</a:t>
            </a:r>
            <a:r>
              <a:rPr lang="en-US" b="1" dirty="0">
                <a:solidFill>
                  <a:srgbClr val="955FE7"/>
                </a:solidFill>
              </a:rPr>
              <a:t> water </a:t>
            </a:r>
          </a:p>
          <a:p>
            <a:r>
              <a:rPr lang="en-US" b="1" dirty="0">
                <a:solidFill>
                  <a:srgbClr val="955FE7"/>
                </a:solidFill>
              </a:rPr>
              <a:t>dan </a:t>
            </a:r>
            <a:r>
              <a:rPr lang="en-US" b="1" dirty="0" err="1">
                <a:solidFill>
                  <a:srgbClr val="955FE7"/>
                </a:solidFill>
              </a:rPr>
              <a:t>er</a:t>
            </a:r>
            <a:r>
              <a:rPr lang="en-US" b="1" dirty="0">
                <a:solidFill>
                  <a:srgbClr val="955FE7"/>
                </a:solidFill>
              </a:rPr>
              <a:t> </a:t>
            </a:r>
            <a:r>
              <a:rPr lang="en-US" b="1" dirty="0" err="1">
                <a:solidFill>
                  <a:srgbClr val="955FE7"/>
                </a:solidFill>
              </a:rPr>
              <a:t>bij</a:t>
            </a:r>
            <a:r>
              <a:rPr lang="en-US" b="1" dirty="0">
                <a:solidFill>
                  <a:srgbClr val="955FE7"/>
                </a:solidFill>
              </a:rPr>
              <a:t> A </a:t>
            </a:r>
            <a:r>
              <a:rPr lang="en-US" b="1" dirty="0" err="1">
                <a:solidFill>
                  <a:srgbClr val="955FE7"/>
                </a:solidFill>
              </a:rPr>
              <a:t>verdwijnt</a:t>
            </a:r>
            <a:r>
              <a:rPr lang="en-US" b="1" dirty="0">
                <a:solidFill>
                  <a:srgbClr val="955FE7"/>
                </a:solidFill>
              </a:rPr>
              <a:t>.</a:t>
            </a:r>
            <a:endParaRPr lang="nl-NL" b="1" dirty="0">
              <a:solidFill>
                <a:srgbClr val="955FE7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496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DC7635D-B546-4258-B947-53D526A5A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10" y="766082"/>
            <a:ext cx="10262779" cy="334615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F6A8272-7938-4163-80D2-8751736F6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10" y="4398525"/>
            <a:ext cx="2351989" cy="181497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6C6436E5-D15F-43AA-8D91-A0CE2790349E}"/>
              </a:ext>
            </a:extLst>
          </p:cNvPr>
          <p:cNvCxnSpPr/>
          <p:nvPr/>
        </p:nvCxnSpPr>
        <p:spPr>
          <a:xfrm flipH="1">
            <a:off x="3316599" y="5155474"/>
            <a:ext cx="71410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B169CB47-A640-4E24-9530-01AD4475AEA0}"/>
              </a:ext>
            </a:extLst>
          </p:cNvPr>
          <p:cNvSpPr txBox="1"/>
          <p:nvPr/>
        </p:nvSpPr>
        <p:spPr>
          <a:xfrm>
            <a:off x="4030702" y="4850678"/>
            <a:ext cx="6799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955FE7"/>
                </a:solidFill>
              </a:rPr>
              <a:t>Dit</a:t>
            </a:r>
            <a:r>
              <a:rPr lang="en-US" sz="2000" b="1" dirty="0">
                <a:solidFill>
                  <a:srgbClr val="955FE7"/>
                </a:solidFill>
              </a:rPr>
              <a:t> is </a:t>
            </a:r>
            <a:r>
              <a:rPr lang="en-US" sz="2000" b="1" dirty="0" err="1">
                <a:solidFill>
                  <a:srgbClr val="955FE7"/>
                </a:solidFill>
              </a:rPr>
              <a:t>fout</a:t>
            </a:r>
            <a:r>
              <a:rPr lang="en-US" sz="2000" b="1" dirty="0">
                <a:solidFill>
                  <a:srgbClr val="955FE7"/>
                </a:solidFill>
              </a:rPr>
              <a:t>, CH</a:t>
            </a:r>
            <a:r>
              <a:rPr lang="en-US" sz="2000" b="1" baseline="-25000" dirty="0">
                <a:solidFill>
                  <a:srgbClr val="955FE7"/>
                </a:solidFill>
              </a:rPr>
              <a:t>3</a:t>
            </a:r>
            <a:r>
              <a:rPr lang="en-US" sz="2000" b="1" dirty="0">
                <a:solidFill>
                  <a:srgbClr val="955FE7"/>
                </a:solidFill>
              </a:rPr>
              <a:t>Cl is </a:t>
            </a:r>
            <a:r>
              <a:rPr lang="en-US" sz="2000" b="1" dirty="0" err="1">
                <a:solidFill>
                  <a:srgbClr val="955FE7"/>
                </a:solidFill>
              </a:rPr>
              <a:t>een</a:t>
            </a:r>
            <a:r>
              <a:rPr lang="en-US" sz="2000" b="1" dirty="0">
                <a:solidFill>
                  <a:srgbClr val="955FE7"/>
                </a:solidFill>
              </a:rPr>
              <a:t> </a:t>
            </a:r>
            <a:r>
              <a:rPr lang="en-US" sz="2000" b="1" dirty="0" err="1">
                <a:solidFill>
                  <a:srgbClr val="955FE7"/>
                </a:solidFill>
              </a:rPr>
              <a:t>beginstof</a:t>
            </a:r>
            <a:r>
              <a:rPr lang="en-US" sz="2000" b="1" dirty="0">
                <a:solidFill>
                  <a:srgbClr val="955FE7"/>
                </a:solidFill>
              </a:rPr>
              <a:t> </a:t>
            </a:r>
            <a:r>
              <a:rPr lang="en-US" sz="2000" b="1" dirty="0" err="1">
                <a:solidFill>
                  <a:srgbClr val="955FE7"/>
                </a:solidFill>
              </a:rPr>
              <a:t>en</a:t>
            </a:r>
            <a:r>
              <a:rPr lang="en-US" sz="2000" b="1" dirty="0">
                <a:solidFill>
                  <a:srgbClr val="955FE7"/>
                </a:solidFill>
              </a:rPr>
              <a:t> </a:t>
            </a:r>
            <a:r>
              <a:rPr lang="en-US" sz="2000" b="1" dirty="0" err="1">
                <a:solidFill>
                  <a:srgbClr val="955FE7"/>
                </a:solidFill>
              </a:rPr>
              <a:t>moet</a:t>
            </a:r>
            <a:r>
              <a:rPr lang="en-US" sz="2000" b="1" dirty="0">
                <a:solidFill>
                  <a:srgbClr val="955FE7"/>
                </a:solidFill>
              </a:rPr>
              <a:t> </a:t>
            </a:r>
            <a:r>
              <a:rPr lang="en-US" sz="2000" b="1" dirty="0" err="1">
                <a:solidFill>
                  <a:srgbClr val="955FE7"/>
                </a:solidFill>
              </a:rPr>
              <a:t>dus</a:t>
            </a:r>
            <a:r>
              <a:rPr lang="en-US" sz="2000" b="1" dirty="0">
                <a:solidFill>
                  <a:srgbClr val="955FE7"/>
                </a:solidFill>
              </a:rPr>
              <a:t> </a:t>
            </a:r>
            <a:r>
              <a:rPr lang="en-US" sz="2000" b="1" dirty="0" err="1">
                <a:solidFill>
                  <a:srgbClr val="955FE7"/>
                </a:solidFill>
              </a:rPr>
              <a:t>ook</a:t>
            </a:r>
            <a:r>
              <a:rPr lang="en-US" sz="2000" b="1" dirty="0">
                <a:solidFill>
                  <a:srgbClr val="955FE7"/>
                </a:solidFill>
              </a:rPr>
              <a:t> van </a:t>
            </a:r>
            <a:r>
              <a:rPr lang="en-US" sz="2000" b="1" dirty="0" err="1">
                <a:solidFill>
                  <a:srgbClr val="955FE7"/>
                </a:solidFill>
              </a:rPr>
              <a:t>buiten</a:t>
            </a:r>
            <a:endParaRPr lang="en-US" sz="2000" b="1" dirty="0">
              <a:solidFill>
                <a:srgbClr val="955FE7"/>
              </a:solidFill>
            </a:endParaRPr>
          </a:p>
          <a:p>
            <a:r>
              <a:rPr lang="en-US" sz="2000" b="1" dirty="0">
                <a:solidFill>
                  <a:srgbClr val="955FE7"/>
                </a:solidFill>
              </a:rPr>
              <a:t>Worden </a:t>
            </a:r>
            <a:r>
              <a:rPr lang="en-US" sz="2000" b="1" dirty="0" err="1">
                <a:solidFill>
                  <a:srgbClr val="955FE7"/>
                </a:solidFill>
              </a:rPr>
              <a:t>aangevoerd</a:t>
            </a:r>
            <a:r>
              <a:rPr lang="en-US" sz="2000" b="1" dirty="0">
                <a:solidFill>
                  <a:srgbClr val="955FE7"/>
                </a:solidFill>
              </a:rPr>
              <a:t>.</a:t>
            </a:r>
            <a:endParaRPr lang="nl-NL" sz="2000" b="1" dirty="0">
              <a:solidFill>
                <a:srgbClr val="955FE7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074B91-9B0F-40F8-AAC8-57D7FD5A722C}"/>
              </a:ext>
            </a:extLst>
          </p:cNvPr>
          <p:cNvSpPr txBox="1"/>
          <p:nvPr/>
        </p:nvSpPr>
        <p:spPr>
          <a:xfrm>
            <a:off x="7802880" y="6091918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955FE7"/>
                </a:solidFill>
              </a:rPr>
              <a:t>oefenenvraag</a:t>
            </a:r>
            <a:r>
              <a:rPr lang="en-US" b="1" dirty="0">
                <a:solidFill>
                  <a:srgbClr val="955FE7"/>
                </a:solidFill>
              </a:rPr>
              <a:t>: 2017 I 27 </a:t>
            </a:r>
            <a:endParaRPr lang="nl-NL" b="1" dirty="0">
              <a:solidFill>
                <a:srgbClr val="955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7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6679189-FD41-4A1C-ADF0-D0F26CC22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067" y="888702"/>
            <a:ext cx="9781767" cy="153899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952D515-ED3F-4D7C-8592-EFADDE290050}"/>
              </a:ext>
            </a:extLst>
          </p:cNvPr>
          <p:cNvSpPr txBox="1"/>
          <p:nvPr/>
        </p:nvSpPr>
        <p:spPr>
          <a:xfrm>
            <a:off x="696686" y="1288869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55FE7"/>
                </a:solidFill>
              </a:rPr>
              <a:t>2</a:t>
            </a:r>
            <a:r>
              <a:rPr lang="nl-NL" dirty="0">
                <a:solidFill>
                  <a:srgbClr val="955FE7"/>
                </a:solidFill>
              </a:rPr>
              <a:t>019 II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EDC0B20-4F66-49ED-A13D-A0D903ED07A6}"/>
              </a:ext>
            </a:extLst>
          </p:cNvPr>
          <p:cNvSpPr/>
          <p:nvPr/>
        </p:nvSpPr>
        <p:spPr>
          <a:xfrm>
            <a:off x="-3675529" y="2689412"/>
            <a:ext cx="154820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nl-NL" sz="2400" dirty="0">
                <a:solidFill>
                  <a:srgbClr val="955FE7"/>
                </a:solidFill>
              </a:rPr>
              <a:t>     1. Bereken het aantal valentie-elektronen.</a:t>
            </a:r>
            <a:r>
              <a:rPr lang="nl-NL" sz="2400" dirty="0">
                <a:solidFill>
                  <a:srgbClr val="FF0000"/>
                </a:solidFill>
              </a:rPr>
              <a:t>                      5 + 6 = 11 elektronen</a:t>
            </a: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2. </a:t>
            </a:r>
            <a:r>
              <a:rPr lang="en-US" sz="2400" dirty="0" err="1">
                <a:solidFill>
                  <a:srgbClr val="955FE7"/>
                </a:solidFill>
              </a:rPr>
              <a:t>Kijk</a:t>
            </a:r>
            <a:r>
              <a:rPr lang="en-US" sz="2400" dirty="0">
                <a:solidFill>
                  <a:srgbClr val="955FE7"/>
                </a:solidFill>
              </a:rPr>
              <a:t> of </a:t>
            </a:r>
            <a:r>
              <a:rPr lang="en-US" sz="2400" dirty="0" err="1">
                <a:solidFill>
                  <a:srgbClr val="955FE7"/>
                </a:solidFill>
              </a:rPr>
              <a:t>naar</a:t>
            </a:r>
            <a:r>
              <a:rPr lang="en-US" sz="2400" dirty="0">
                <a:solidFill>
                  <a:srgbClr val="955FE7"/>
                </a:solidFill>
              </a:rPr>
              <a:t> de lading.        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nog</a:t>
            </a:r>
            <a:r>
              <a:rPr lang="en-US" sz="2400" dirty="0">
                <a:solidFill>
                  <a:srgbClr val="FF0000"/>
                </a:solidFill>
              </a:rPr>
              <a:t> steeds 11 </a:t>
            </a:r>
            <a:r>
              <a:rPr lang="en-US" sz="2400" dirty="0" err="1">
                <a:solidFill>
                  <a:srgbClr val="FF0000"/>
                </a:solidFill>
              </a:rPr>
              <a:t>elektronen</a:t>
            </a:r>
            <a:r>
              <a:rPr lang="en-US" sz="2400" dirty="0">
                <a:solidFill>
                  <a:srgbClr val="FF0000"/>
                </a:solidFill>
              </a:rPr>
              <a:t>                 </a:t>
            </a: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3. Let op de </a:t>
            </a:r>
            <a:r>
              <a:rPr lang="en-US" sz="2400" dirty="0" err="1">
                <a:solidFill>
                  <a:srgbClr val="955FE7"/>
                </a:solidFill>
              </a:rPr>
              <a:t>octetregel</a:t>
            </a:r>
            <a:r>
              <a:rPr lang="en-US" sz="2400" dirty="0">
                <a:solidFill>
                  <a:srgbClr val="955FE7"/>
                </a:solidFill>
              </a:rPr>
              <a:t>.          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hoeft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niet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hier</a:t>
            </a:r>
            <a:endParaRPr lang="en-US" sz="2400" dirty="0">
              <a:solidFill>
                <a:srgbClr val="FF0000"/>
              </a:solidFill>
            </a:endParaRP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4. </a:t>
            </a:r>
            <a:r>
              <a:rPr lang="en-US" sz="2400" dirty="0" err="1">
                <a:solidFill>
                  <a:srgbClr val="955FE7"/>
                </a:solidFill>
              </a:rPr>
              <a:t>Teken</a:t>
            </a:r>
            <a:r>
              <a:rPr lang="en-US" sz="2400" dirty="0">
                <a:solidFill>
                  <a:srgbClr val="955FE7"/>
                </a:solidFill>
              </a:rPr>
              <a:t> het </a:t>
            </a:r>
            <a:r>
              <a:rPr lang="en-US" sz="2400" dirty="0" err="1">
                <a:solidFill>
                  <a:srgbClr val="955FE7"/>
                </a:solidFill>
              </a:rPr>
              <a:t>juiste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aantal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elektronen</a:t>
            </a:r>
            <a:r>
              <a:rPr lang="en-US" sz="2400" dirty="0">
                <a:solidFill>
                  <a:srgbClr val="955FE7"/>
                </a:solidFill>
              </a:rPr>
              <a:t>(</a:t>
            </a:r>
            <a:r>
              <a:rPr lang="en-US" sz="2400" dirty="0" err="1">
                <a:solidFill>
                  <a:srgbClr val="955FE7"/>
                </a:solidFill>
              </a:rPr>
              <a:t>paren</a:t>
            </a:r>
            <a:r>
              <a:rPr lang="en-US" sz="2400" dirty="0">
                <a:solidFill>
                  <a:srgbClr val="955FE7"/>
                </a:solidFill>
              </a:rPr>
              <a:t>).</a:t>
            </a: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5. </a:t>
            </a:r>
            <a:r>
              <a:rPr lang="en-US" sz="2400" dirty="0" err="1">
                <a:solidFill>
                  <a:srgbClr val="955FE7"/>
                </a:solidFill>
              </a:rPr>
              <a:t>Zet</a:t>
            </a:r>
            <a:r>
              <a:rPr lang="en-US" sz="2400" dirty="0">
                <a:solidFill>
                  <a:srgbClr val="955FE7"/>
                </a:solidFill>
              </a:rPr>
              <a:t> de </a:t>
            </a:r>
            <a:r>
              <a:rPr lang="en-US" sz="2400" dirty="0" err="1">
                <a:solidFill>
                  <a:srgbClr val="955FE7"/>
                </a:solidFill>
              </a:rPr>
              <a:t>formele</a:t>
            </a:r>
            <a:r>
              <a:rPr lang="en-US" sz="2400" dirty="0">
                <a:solidFill>
                  <a:srgbClr val="955FE7"/>
                </a:solidFill>
              </a:rPr>
              <a:t> lading </a:t>
            </a:r>
            <a:r>
              <a:rPr lang="en-US" sz="2400" dirty="0" err="1">
                <a:solidFill>
                  <a:srgbClr val="955FE7"/>
                </a:solidFill>
              </a:rPr>
              <a:t>erbij</a:t>
            </a:r>
            <a:r>
              <a:rPr lang="en-US" sz="2400" dirty="0">
                <a:solidFill>
                  <a:srgbClr val="955FE7"/>
                </a:solidFill>
              </a:rPr>
              <a:t>.</a:t>
            </a: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6. </a:t>
            </a:r>
            <a:r>
              <a:rPr lang="en-US" sz="2400" dirty="0" err="1">
                <a:solidFill>
                  <a:srgbClr val="955FE7"/>
                </a:solidFill>
              </a:rPr>
              <a:t>Als</a:t>
            </a:r>
            <a:r>
              <a:rPr lang="en-US" sz="2400" dirty="0">
                <a:solidFill>
                  <a:srgbClr val="955FE7"/>
                </a:solidFill>
              </a:rPr>
              <a:t> ze het </a:t>
            </a:r>
            <a:r>
              <a:rPr lang="en-US" sz="2400" dirty="0" err="1">
                <a:solidFill>
                  <a:srgbClr val="955FE7"/>
                </a:solidFill>
              </a:rPr>
              <a:t>vragen</a:t>
            </a:r>
            <a:r>
              <a:rPr lang="en-US" sz="2400" dirty="0">
                <a:solidFill>
                  <a:srgbClr val="955FE7"/>
                </a:solidFill>
              </a:rPr>
              <a:t>: </a:t>
            </a:r>
            <a:r>
              <a:rPr lang="en-US" sz="2400" dirty="0" err="1">
                <a:solidFill>
                  <a:srgbClr val="955FE7"/>
                </a:solidFill>
              </a:rPr>
              <a:t>teken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een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grensstructuur</a:t>
            </a:r>
            <a:r>
              <a:rPr lang="en-US" sz="2400" dirty="0">
                <a:solidFill>
                  <a:srgbClr val="955FE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330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6679189-FD41-4A1C-ADF0-D0F26CC22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067" y="704036"/>
            <a:ext cx="9781767" cy="153899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952D515-ED3F-4D7C-8592-EFADDE290050}"/>
              </a:ext>
            </a:extLst>
          </p:cNvPr>
          <p:cNvSpPr txBox="1"/>
          <p:nvPr/>
        </p:nvSpPr>
        <p:spPr>
          <a:xfrm>
            <a:off x="696686" y="1288869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55FE7"/>
                </a:solidFill>
              </a:rPr>
              <a:t>2</a:t>
            </a:r>
            <a:r>
              <a:rPr lang="nl-NL" dirty="0">
                <a:solidFill>
                  <a:srgbClr val="955FE7"/>
                </a:solidFill>
              </a:rPr>
              <a:t>019 II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EDC0B20-4F66-49ED-A13D-A0D903ED07A6}"/>
              </a:ext>
            </a:extLst>
          </p:cNvPr>
          <p:cNvSpPr/>
          <p:nvPr/>
        </p:nvSpPr>
        <p:spPr>
          <a:xfrm>
            <a:off x="-3675529" y="2689412"/>
            <a:ext cx="154820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nl-NL" sz="2400" dirty="0">
                <a:solidFill>
                  <a:srgbClr val="955FE7"/>
                </a:solidFill>
              </a:rPr>
              <a:t>     1. Bereken het aantal valentie-elektronen.</a:t>
            </a:r>
            <a:r>
              <a:rPr lang="nl-NL" sz="2400" dirty="0">
                <a:solidFill>
                  <a:srgbClr val="FF0000"/>
                </a:solidFill>
              </a:rPr>
              <a:t>                      5 + 6 = 11 elektronen</a:t>
            </a: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2. </a:t>
            </a:r>
            <a:r>
              <a:rPr lang="en-US" sz="2400" dirty="0" err="1">
                <a:solidFill>
                  <a:srgbClr val="955FE7"/>
                </a:solidFill>
              </a:rPr>
              <a:t>Kijk</a:t>
            </a:r>
            <a:r>
              <a:rPr lang="en-US" sz="2400" dirty="0">
                <a:solidFill>
                  <a:srgbClr val="955FE7"/>
                </a:solidFill>
              </a:rPr>
              <a:t> of </a:t>
            </a:r>
            <a:r>
              <a:rPr lang="en-US" sz="2400" dirty="0" err="1">
                <a:solidFill>
                  <a:srgbClr val="955FE7"/>
                </a:solidFill>
              </a:rPr>
              <a:t>naar</a:t>
            </a:r>
            <a:r>
              <a:rPr lang="en-US" sz="2400" dirty="0">
                <a:solidFill>
                  <a:srgbClr val="955FE7"/>
                </a:solidFill>
              </a:rPr>
              <a:t> de lading.        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nog</a:t>
            </a:r>
            <a:r>
              <a:rPr lang="en-US" sz="2400" dirty="0">
                <a:solidFill>
                  <a:srgbClr val="FF0000"/>
                </a:solidFill>
              </a:rPr>
              <a:t> steeds 11 </a:t>
            </a:r>
            <a:r>
              <a:rPr lang="en-US" sz="2400" dirty="0" err="1">
                <a:solidFill>
                  <a:srgbClr val="FF0000"/>
                </a:solidFill>
              </a:rPr>
              <a:t>elektronen</a:t>
            </a:r>
            <a:r>
              <a:rPr lang="en-US" sz="2400" dirty="0">
                <a:solidFill>
                  <a:srgbClr val="FF0000"/>
                </a:solidFill>
              </a:rPr>
              <a:t>                 </a:t>
            </a: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3. Let op de </a:t>
            </a:r>
            <a:r>
              <a:rPr lang="en-US" sz="2400" dirty="0" err="1">
                <a:solidFill>
                  <a:srgbClr val="955FE7"/>
                </a:solidFill>
              </a:rPr>
              <a:t>octetregel</a:t>
            </a:r>
            <a:r>
              <a:rPr lang="en-US" sz="2400" dirty="0">
                <a:solidFill>
                  <a:srgbClr val="955FE7"/>
                </a:solidFill>
              </a:rPr>
              <a:t>.          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hoeft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niet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hier</a:t>
            </a:r>
            <a:endParaRPr lang="en-US" sz="2400" dirty="0">
              <a:solidFill>
                <a:srgbClr val="FF0000"/>
              </a:solidFill>
            </a:endParaRP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4. </a:t>
            </a:r>
            <a:r>
              <a:rPr lang="en-US" sz="2400" dirty="0" err="1">
                <a:solidFill>
                  <a:srgbClr val="955FE7"/>
                </a:solidFill>
              </a:rPr>
              <a:t>Teken</a:t>
            </a:r>
            <a:r>
              <a:rPr lang="en-US" sz="2400" dirty="0">
                <a:solidFill>
                  <a:srgbClr val="955FE7"/>
                </a:solidFill>
              </a:rPr>
              <a:t> het </a:t>
            </a:r>
            <a:r>
              <a:rPr lang="en-US" sz="2400" dirty="0" err="1">
                <a:solidFill>
                  <a:srgbClr val="955FE7"/>
                </a:solidFill>
              </a:rPr>
              <a:t>juiste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aantal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elektronen</a:t>
            </a:r>
            <a:r>
              <a:rPr lang="en-US" sz="2400" dirty="0">
                <a:solidFill>
                  <a:srgbClr val="955FE7"/>
                </a:solidFill>
              </a:rPr>
              <a:t>(</a:t>
            </a:r>
            <a:r>
              <a:rPr lang="en-US" sz="2400" dirty="0" err="1">
                <a:solidFill>
                  <a:srgbClr val="955FE7"/>
                </a:solidFill>
              </a:rPr>
              <a:t>paren</a:t>
            </a:r>
            <a:r>
              <a:rPr lang="en-US" sz="2400" dirty="0">
                <a:solidFill>
                  <a:srgbClr val="955FE7"/>
                </a:solidFill>
              </a:rPr>
              <a:t>).</a:t>
            </a: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5. </a:t>
            </a:r>
            <a:r>
              <a:rPr lang="en-US" sz="2400" dirty="0" err="1">
                <a:solidFill>
                  <a:srgbClr val="955FE7"/>
                </a:solidFill>
              </a:rPr>
              <a:t>Zet</a:t>
            </a:r>
            <a:r>
              <a:rPr lang="en-US" sz="2400" dirty="0">
                <a:solidFill>
                  <a:srgbClr val="955FE7"/>
                </a:solidFill>
              </a:rPr>
              <a:t> de </a:t>
            </a:r>
            <a:r>
              <a:rPr lang="en-US" sz="2400" dirty="0" err="1">
                <a:solidFill>
                  <a:srgbClr val="955FE7"/>
                </a:solidFill>
              </a:rPr>
              <a:t>formele</a:t>
            </a:r>
            <a:r>
              <a:rPr lang="en-US" sz="2400" dirty="0">
                <a:solidFill>
                  <a:srgbClr val="955FE7"/>
                </a:solidFill>
              </a:rPr>
              <a:t> lading </a:t>
            </a:r>
            <a:r>
              <a:rPr lang="en-US" sz="2400" dirty="0" err="1">
                <a:solidFill>
                  <a:srgbClr val="955FE7"/>
                </a:solidFill>
              </a:rPr>
              <a:t>erbij</a:t>
            </a:r>
            <a:r>
              <a:rPr lang="en-US" sz="2400" dirty="0">
                <a:solidFill>
                  <a:srgbClr val="955FE7"/>
                </a:solidFill>
              </a:rPr>
              <a:t>.</a:t>
            </a: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6. </a:t>
            </a:r>
            <a:r>
              <a:rPr lang="en-US" sz="2400" dirty="0" err="1">
                <a:solidFill>
                  <a:srgbClr val="955FE7"/>
                </a:solidFill>
              </a:rPr>
              <a:t>Als</a:t>
            </a:r>
            <a:r>
              <a:rPr lang="en-US" sz="2400" dirty="0">
                <a:solidFill>
                  <a:srgbClr val="955FE7"/>
                </a:solidFill>
              </a:rPr>
              <a:t> ze het </a:t>
            </a:r>
            <a:r>
              <a:rPr lang="en-US" sz="2400" dirty="0" err="1">
                <a:solidFill>
                  <a:srgbClr val="955FE7"/>
                </a:solidFill>
              </a:rPr>
              <a:t>vragen</a:t>
            </a:r>
            <a:r>
              <a:rPr lang="en-US" sz="2400" dirty="0">
                <a:solidFill>
                  <a:srgbClr val="955FE7"/>
                </a:solidFill>
              </a:rPr>
              <a:t>: </a:t>
            </a:r>
            <a:r>
              <a:rPr lang="en-US" sz="2400" dirty="0" err="1">
                <a:solidFill>
                  <a:srgbClr val="955FE7"/>
                </a:solidFill>
              </a:rPr>
              <a:t>teken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een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grensstructuur</a:t>
            </a:r>
            <a:r>
              <a:rPr lang="en-US" sz="2400" dirty="0">
                <a:solidFill>
                  <a:srgbClr val="955FE7"/>
                </a:solidFill>
              </a:rPr>
              <a:t>.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0BA92195-6AFE-4A40-AA98-2BB1CC56FABE}"/>
              </a:ext>
            </a:extLst>
          </p:cNvPr>
          <p:cNvCxnSpPr/>
          <p:nvPr/>
        </p:nvCxnSpPr>
        <p:spPr>
          <a:xfrm>
            <a:off x="6750424" y="1111624"/>
            <a:ext cx="40699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47320FFD-0AC8-4A9D-8BA0-088F63CAD467}"/>
              </a:ext>
            </a:extLst>
          </p:cNvPr>
          <p:cNvSpPr txBox="1"/>
          <p:nvPr/>
        </p:nvSpPr>
        <p:spPr>
          <a:xfrm>
            <a:off x="6526306" y="3854824"/>
            <a:ext cx="1816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N = O</a:t>
            </a:r>
            <a:endParaRPr lang="nl-NL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1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6679189-FD41-4A1C-ADF0-D0F26CC22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067" y="704036"/>
            <a:ext cx="9781767" cy="153899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952D515-ED3F-4D7C-8592-EFADDE290050}"/>
              </a:ext>
            </a:extLst>
          </p:cNvPr>
          <p:cNvSpPr txBox="1"/>
          <p:nvPr/>
        </p:nvSpPr>
        <p:spPr>
          <a:xfrm>
            <a:off x="696686" y="1288869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55FE7"/>
                </a:solidFill>
              </a:rPr>
              <a:t>2</a:t>
            </a:r>
            <a:r>
              <a:rPr lang="nl-NL" dirty="0">
                <a:solidFill>
                  <a:srgbClr val="955FE7"/>
                </a:solidFill>
              </a:rPr>
              <a:t>019 II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EDC0B20-4F66-49ED-A13D-A0D903ED07A6}"/>
              </a:ext>
            </a:extLst>
          </p:cNvPr>
          <p:cNvSpPr/>
          <p:nvPr/>
        </p:nvSpPr>
        <p:spPr>
          <a:xfrm>
            <a:off x="-3675529" y="2650622"/>
            <a:ext cx="154820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nl-NL" sz="2400" dirty="0">
                <a:solidFill>
                  <a:srgbClr val="955FE7"/>
                </a:solidFill>
              </a:rPr>
              <a:t>     1. Bereken het aantal valentie-elektronen.</a:t>
            </a:r>
            <a:r>
              <a:rPr lang="nl-NL" sz="2400" dirty="0">
                <a:solidFill>
                  <a:srgbClr val="FF0000"/>
                </a:solidFill>
              </a:rPr>
              <a:t>                      5 + 6 = 11 elektronen</a:t>
            </a: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2. </a:t>
            </a:r>
            <a:r>
              <a:rPr lang="en-US" sz="2400" dirty="0" err="1">
                <a:solidFill>
                  <a:srgbClr val="955FE7"/>
                </a:solidFill>
              </a:rPr>
              <a:t>Kijk</a:t>
            </a:r>
            <a:r>
              <a:rPr lang="en-US" sz="2400" dirty="0">
                <a:solidFill>
                  <a:srgbClr val="955FE7"/>
                </a:solidFill>
              </a:rPr>
              <a:t> of </a:t>
            </a:r>
            <a:r>
              <a:rPr lang="en-US" sz="2400" dirty="0" err="1">
                <a:solidFill>
                  <a:srgbClr val="955FE7"/>
                </a:solidFill>
              </a:rPr>
              <a:t>naar</a:t>
            </a:r>
            <a:r>
              <a:rPr lang="en-US" sz="2400" dirty="0">
                <a:solidFill>
                  <a:srgbClr val="955FE7"/>
                </a:solidFill>
              </a:rPr>
              <a:t> de lading.        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nog</a:t>
            </a:r>
            <a:r>
              <a:rPr lang="en-US" sz="2400" dirty="0">
                <a:solidFill>
                  <a:srgbClr val="FF0000"/>
                </a:solidFill>
              </a:rPr>
              <a:t> steeds 11 </a:t>
            </a:r>
            <a:r>
              <a:rPr lang="en-US" sz="2400" dirty="0" err="1">
                <a:solidFill>
                  <a:srgbClr val="FF0000"/>
                </a:solidFill>
              </a:rPr>
              <a:t>elektronen</a:t>
            </a:r>
            <a:r>
              <a:rPr lang="en-US" sz="2400" dirty="0">
                <a:solidFill>
                  <a:srgbClr val="FF0000"/>
                </a:solidFill>
              </a:rPr>
              <a:t>                 </a:t>
            </a: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3. Let op de </a:t>
            </a:r>
            <a:r>
              <a:rPr lang="en-US" sz="2400" dirty="0" err="1">
                <a:solidFill>
                  <a:srgbClr val="955FE7"/>
                </a:solidFill>
              </a:rPr>
              <a:t>octetregel</a:t>
            </a:r>
            <a:r>
              <a:rPr lang="en-US" sz="2400" dirty="0">
                <a:solidFill>
                  <a:srgbClr val="955FE7"/>
                </a:solidFill>
              </a:rPr>
              <a:t>.          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hoeft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niet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hier</a:t>
            </a:r>
            <a:endParaRPr lang="en-US" sz="2400" dirty="0">
              <a:solidFill>
                <a:srgbClr val="FF0000"/>
              </a:solidFill>
            </a:endParaRP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4. </a:t>
            </a:r>
            <a:r>
              <a:rPr lang="en-US" sz="2400" dirty="0" err="1">
                <a:solidFill>
                  <a:srgbClr val="955FE7"/>
                </a:solidFill>
              </a:rPr>
              <a:t>Teken</a:t>
            </a:r>
            <a:r>
              <a:rPr lang="en-US" sz="2400" dirty="0">
                <a:solidFill>
                  <a:srgbClr val="955FE7"/>
                </a:solidFill>
              </a:rPr>
              <a:t> het </a:t>
            </a:r>
            <a:r>
              <a:rPr lang="en-US" sz="2400" dirty="0" err="1">
                <a:solidFill>
                  <a:srgbClr val="955FE7"/>
                </a:solidFill>
              </a:rPr>
              <a:t>juiste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aantal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elektronen</a:t>
            </a:r>
            <a:r>
              <a:rPr lang="en-US" sz="2400" dirty="0">
                <a:solidFill>
                  <a:srgbClr val="955FE7"/>
                </a:solidFill>
              </a:rPr>
              <a:t>(</a:t>
            </a:r>
            <a:r>
              <a:rPr lang="en-US" sz="2400" dirty="0" err="1">
                <a:solidFill>
                  <a:srgbClr val="955FE7"/>
                </a:solidFill>
              </a:rPr>
              <a:t>paren</a:t>
            </a:r>
            <a:r>
              <a:rPr lang="en-US" sz="2400" dirty="0">
                <a:solidFill>
                  <a:srgbClr val="955FE7"/>
                </a:solidFill>
              </a:rPr>
              <a:t>).</a:t>
            </a: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5. </a:t>
            </a:r>
            <a:r>
              <a:rPr lang="en-US" sz="2400" dirty="0" err="1">
                <a:solidFill>
                  <a:srgbClr val="955FE7"/>
                </a:solidFill>
              </a:rPr>
              <a:t>Zet</a:t>
            </a:r>
            <a:r>
              <a:rPr lang="en-US" sz="2400" dirty="0">
                <a:solidFill>
                  <a:srgbClr val="955FE7"/>
                </a:solidFill>
              </a:rPr>
              <a:t> de </a:t>
            </a:r>
            <a:r>
              <a:rPr lang="en-US" sz="2400" dirty="0" err="1">
                <a:solidFill>
                  <a:srgbClr val="955FE7"/>
                </a:solidFill>
              </a:rPr>
              <a:t>formele</a:t>
            </a:r>
            <a:r>
              <a:rPr lang="en-US" sz="2400" dirty="0">
                <a:solidFill>
                  <a:srgbClr val="955FE7"/>
                </a:solidFill>
              </a:rPr>
              <a:t> lading </a:t>
            </a:r>
            <a:r>
              <a:rPr lang="en-US" sz="2400" dirty="0" err="1">
                <a:solidFill>
                  <a:srgbClr val="955FE7"/>
                </a:solidFill>
              </a:rPr>
              <a:t>erbij</a:t>
            </a:r>
            <a:r>
              <a:rPr lang="en-US" sz="2400" dirty="0">
                <a:solidFill>
                  <a:srgbClr val="955FE7"/>
                </a:solidFill>
              </a:rPr>
              <a:t>.</a:t>
            </a: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6. </a:t>
            </a:r>
            <a:r>
              <a:rPr lang="en-US" sz="2400" dirty="0" err="1">
                <a:solidFill>
                  <a:srgbClr val="955FE7"/>
                </a:solidFill>
              </a:rPr>
              <a:t>Als</a:t>
            </a:r>
            <a:r>
              <a:rPr lang="en-US" sz="2400" dirty="0">
                <a:solidFill>
                  <a:srgbClr val="955FE7"/>
                </a:solidFill>
              </a:rPr>
              <a:t> ze het </a:t>
            </a:r>
            <a:r>
              <a:rPr lang="en-US" sz="2400" dirty="0" err="1">
                <a:solidFill>
                  <a:srgbClr val="955FE7"/>
                </a:solidFill>
              </a:rPr>
              <a:t>vragen</a:t>
            </a:r>
            <a:r>
              <a:rPr lang="en-US" sz="2400" dirty="0">
                <a:solidFill>
                  <a:srgbClr val="955FE7"/>
                </a:solidFill>
              </a:rPr>
              <a:t>: </a:t>
            </a:r>
            <a:r>
              <a:rPr lang="en-US" sz="2400" dirty="0" err="1">
                <a:solidFill>
                  <a:srgbClr val="955FE7"/>
                </a:solidFill>
              </a:rPr>
              <a:t>teken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een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grensstructuur</a:t>
            </a:r>
            <a:r>
              <a:rPr lang="en-US" sz="2400" dirty="0">
                <a:solidFill>
                  <a:srgbClr val="955FE7"/>
                </a:solidFill>
              </a:rPr>
              <a:t>.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0BA92195-6AFE-4A40-AA98-2BB1CC56FABE}"/>
              </a:ext>
            </a:extLst>
          </p:cNvPr>
          <p:cNvCxnSpPr/>
          <p:nvPr/>
        </p:nvCxnSpPr>
        <p:spPr>
          <a:xfrm>
            <a:off x="6750424" y="1111624"/>
            <a:ext cx="40699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47320FFD-0AC8-4A9D-8BA0-088F63CAD467}"/>
              </a:ext>
            </a:extLst>
          </p:cNvPr>
          <p:cNvSpPr txBox="1"/>
          <p:nvPr/>
        </p:nvSpPr>
        <p:spPr>
          <a:xfrm>
            <a:off x="6544236" y="3971366"/>
            <a:ext cx="179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N = O</a:t>
            </a:r>
            <a:endParaRPr lang="nl-NL" sz="4800" b="1" dirty="0">
              <a:solidFill>
                <a:srgbClr val="FF0000"/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B2F50D1-8191-4CF7-BBA2-5C85FD2CF2DA}"/>
              </a:ext>
            </a:extLst>
          </p:cNvPr>
          <p:cNvCxnSpPr/>
          <p:nvPr/>
        </p:nvCxnSpPr>
        <p:spPr>
          <a:xfrm>
            <a:off x="7893424" y="4054136"/>
            <a:ext cx="206188" cy="2241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B522BC75-D991-4D02-B494-BEFF07CBBF76}"/>
              </a:ext>
            </a:extLst>
          </p:cNvPr>
          <p:cNvCxnSpPr/>
          <p:nvPr/>
        </p:nvCxnSpPr>
        <p:spPr>
          <a:xfrm flipV="1">
            <a:off x="7794812" y="4585141"/>
            <a:ext cx="277906" cy="2124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495B6B0-691D-4E77-83A6-824D3D88C2D3}"/>
              </a:ext>
            </a:extLst>
          </p:cNvPr>
          <p:cNvCxnSpPr/>
          <p:nvPr/>
        </p:nvCxnSpPr>
        <p:spPr>
          <a:xfrm>
            <a:off x="6544236" y="4166195"/>
            <a:ext cx="0" cy="4189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05EA3DFA-E075-48C2-8ABB-1A6DCA790B33}"/>
              </a:ext>
            </a:extLst>
          </p:cNvPr>
          <p:cNvSpPr txBox="1"/>
          <p:nvPr/>
        </p:nvSpPr>
        <p:spPr>
          <a:xfrm>
            <a:off x="6606989" y="4383741"/>
            <a:ext cx="55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83801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6679189-FD41-4A1C-ADF0-D0F26CC22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067" y="704036"/>
            <a:ext cx="9781767" cy="153899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952D515-ED3F-4D7C-8592-EFADDE290050}"/>
              </a:ext>
            </a:extLst>
          </p:cNvPr>
          <p:cNvSpPr txBox="1"/>
          <p:nvPr/>
        </p:nvSpPr>
        <p:spPr>
          <a:xfrm>
            <a:off x="696686" y="1288869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55FE7"/>
                </a:solidFill>
              </a:rPr>
              <a:t>2</a:t>
            </a:r>
            <a:r>
              <a:rPr lang="nl-NL" dirty="0">
                <a:solidFill>
                  <a:srgbClr val="955FE7"/>
                </a:solidFill>
              </a:rPr>
              <a:t>019 II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EDC0B20-4F66-49ED-A13D-A0D903ED07A6}"/>
              </a:ext>
            </a:extLst>
          </p:cNvPr>
          <p:cNvSpPr/>
          <p:nvPr/>
        </p:nvSpPr>
        <p:spPr>
          <a:xfrm>
            <a:off x="-3675529" y="2650622"/>
            <a:ext cx="154820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nl-NL" sz="2400" dirty="0">
                <a:solidFill>
                  <a:srgbClr val="955FE7"/>
                </a:solidFill>
              </a:rPr>
              <a:t>     1. Bereken het aantal valentie-elektronen.</a:t>
            </a:r>
            <a:r>
              <a:rPr lang="nl-NL" sz="2400" dirty="0">
                <a:solidFill>
                  <a:srgbClr val="FF0000"/>
                </a:solidFill>
              </a:rPr>
              <a:t>                      5 + 6 = 11 elektronen</a:t>
            </a: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2. </a:t>
            </a:r>
            <a:r>
              <a:rPr lang="en-US" sz="2400" dirty="0" err="1">
                <a:solidFill>
                  <a:srgbClr val="955FE7"/>
                </a:solidFill>
              </a:rPr>
              <a:t>Kijk</a:t>
            </a:r>
            <a:r>
              <a:rPr lang="en-US" sz="2400" dirty="0">
                <a:solidFill>
                  <a:srgbClr val="955FE7"/>
                </a:solidFill>
              </a:rPr>
              <a:t> of </a:t>
            </a:r>
            <a:r>
              <a:rPr lang="en-US" sz="2400" dirty="0" err="1">
                <a:solidFill>
                  <a:srgbClr val="955FE7"/>
                </a:solidFill>
              </a:rPr>
              <a:t>naar</a:t>
            </a:r>
            <a:r>
              <a:rPr lang="en-US" sz="2400" dirty="0">
                <a:solidFill>
                  <a:srgbClr val="955FE7"/>
                </a:solidFill>
              </a:rPr>
              <a:t> de lading.        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nog</a:t>
            </a:r>
            <a:r>
              <a:rPr lang="en-US" sz="2400" dirty="0">
                <a:solidFill>
                  <a:srgbClr val="FF0000"/>
                </a:solidFill>
              </a:rPr>
              <a:t> steeds 11 </a:t>
            </a:r>
            <a:r>
              <a:rPr lang="en-US" sz="2400" dirty="0" err="1">
                <a:solidFill>
                  <a:srgbClr val="FF0000"/>
                </a:solidFill>
              </a:rPr>
              <a:t>elektronen</a:t>
            </a:r>
            <a:r>
              <a:rPr lang="en-US" sz="2400" dirty="0">
                <a:solidFill>
                  <a:srgbClr val="FF0000"/>
                </a:solidFill>
              </a:rPr>
              <a:t>                 </a:t>
            </a: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3. Let op de </a:t>
            </a:r>
            <a:r>
              <a:rPr lang="en-US" sz="2400" dirty="0" err="1">
                <a:solidFill>
                  <a:srgbClr val="955FE7"/>
                </a:solidFill>
              </a:rPr>
              <a:t>octetregel</a:t>
            </a:r>
            <a:r>
              <a:rPr lang="en-US" sz="2400" dirty="0">
                <a:solidFill>
                  <a:srgbClr val="955FE7"/>
                </a:solidFill>
              </a:rPr>
              <a:t>.                              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hoeft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niet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hier</a:t>
            </a:r>
            <a:endParaRPr lang="en-US" sz="2400" dirty="0">
              <a:solidFill>
                <a:srgbClr val="FF0000"/>
              </a:solidFill>
            </a:endParaRP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4. </a:t>
            </a:r>
            <a:r>
              <a:rPr lang="en-US" sz="2400" dirty="0" err="1">
                <a:solidFill>
                  <a:srgbClr val="955FE7"/>
                </a:solidFill>
              </a:rPr>
              <a:t>Teken</a:t>
            </a:r>
            <a:r>
              <a:rPr lang="en-US" sz="2400" dirty="0">
                <a:solidFill>
                  <a:srgbClr val="955FE7"/>
                </a:solidFill>
              </a:rPr>
              <a:t> het </a:t>
            </a:r>
            <a:r>
              <a:rPr lang="en-US" sz="2400" dirty="0" err="1">
                <a:solidFill>
                  <a:srgbClr val="955FE7"/>
                </a:solidFill>
              </a:rPr>
              <a:t>juiste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aantal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elektronen</a:t>
            </a:r>
            <a:r>
              <a:rPr lang="en-US" sz="2400" dirty="0">
                <a:solidFill>
                  <a:srgbClr val="955FE7"/>
                </a:solidFill>
              </a:rPr>
              <a:t>(</a:t>
            </a:r>
            <a:r>
              <a:rPr lang="en-US" sz="2400" dirty="0" err="1">
                <a:solidFill>
                  <a:srgbClr val="955FE7"/>
                </a:solidFill>
              </a:rPr>
              <a:t>paren</a:t>
            </a:r>
            <a:r>
              <a:rPr lang="en-US" sz="2400" dirty="0">
                <a:solidFill>
                  <a:srgbClr val="955FE7"/>
                </a:solidFill>
              </a:rPr>
              <a:t>).</a:t>
            </a: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5. </a:t>
            </a:r>
            <a:r>
              <a:rPr lang="en-US" sz="2400" dirty="0" err="1">
                <a:solidFill>
                  <a:srgbClr val="955FE7"/>
                </a:solidFill>
              </a:rPr>
              <a:t>Zet</a:t>
            </a:r>
            <a:r>
              <a:rPr lang="en-US" sz="2400" dirty="0">
                <a:solidFill>
                  <a:srgbClr val="955FE7"/>
                </a:solidFill>
              </a:rPr>
              <a:t> de </a:t>
            </a:r>
            <a:r>
              <a:rPr lang="en-US" sz="2400" dirty="0" err="1">
                <a:solidFill>
                  <a:srgbClr val="955FE7"/>
                </a:solidFill>
              </a:rPr>
              <a:t>formele</a:t>
            </a:r>
            <a:r>
              <a:rPr lang="en-US" sz="2400" dirty="0">
                <a:solidFill>
                  <a:srgbClr val="955FE7"/>
                </a:solidFill>
              </a:rPr>
              <a:t> lading </a:t>
            </a:r>
            <a:r>
              <a:rPr lang="en-US" sz="2400" dirty="0" err="1">
                <a:solidFill>
                  <a:srgbClr val="955FE7"/>
                </a:solidFill>
              </a:rPr>
              <a:t>erbij</a:t>
            </a:r>
            <a:r>
              <a:rPr lang="en-US" sz="2400" dirty="0">
                <a:solidFill>
                  <a:srgbClr val="955FE7"/>
                </a:solidFill>
              </a:rPr>
              <a:t>. </a:t>
            </a: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     6. </a:t>
            </a:r>
            <a:r>
              <a:rPr lang="en-US" sz="2400" dirty="0" err="1">
                <a:solidFill>
                  <a:srgbClr val="955FE7"/>
                </a:solidFill>
              </a:rPr>
              <a:t>Als</a:t>
            </a:r>
            <a:r>
              <a:rPr lang="en-US" sz="2400" dirty="0">
                <a:solidFill>
                  <a:srgbClr val="955FE7"/>
                </a:solidFill>
              </a:rPr>
              <a:t> ze het </a:t>
            </a:r>
            <a:r>
              <a:rPr lang="en-US" sz="2400" dirty="0" err="1">
                <a:solidFill>
                  <a:srgbClr val="955FE7"/>
                </a:solidFill>
              </a:rPr>
              <a:t>vragen</a:t>
            </a:r>
            <a:r>
              <a:rPr lang="en-US" sz="2400" dirty="0">
                <a:solidFill>
                  <a:srgbClr val="955FE7"/>
                </a:solidFill>
              </a:rPr>
              <a:t>: </a:t>
            </a:r>
            <a:r>
              <a:rPr lang="en-US" sz="2400" dirty="0" err="1">
                <a:solidFill>
                  <a:srgbClr val="955FE7"/>
                </a:solidFill>
              </a:rPr>
              <a:t>teken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een</a:t>
            </a:r>
            <a:r>
              <a:rPr lang="en-US" sz="2400" dirty="0">
                <a:solidFill>
                  <a:srgbClr val="955FE7"/>
                </a:solidFill>
              </a:rPr>
              <a:t> </a:t>
            </a:r>
            <a:r>
              <a:rPr lang="en-US" sz="2400" dirty="0" err="1">
                <a:solidFill>
                  <a:srgbClr val="955FE7"/>
                </a:solidFill>
              </a:rPr>
              <a:t>grensstructuur</a:t>
            </a:r>
            <a:r>
              <a:rPr lang="en-US" sz="2400" dirty="0">
                <a:solidFill>
                  <a:srgbClr val="955FE7"/>
                </a:solidFill>
              </a:rPr>
              <a:t>.</a:t>
            </a:r>
          </a:p>
          <a:p>
            <a:pPr lvl="8"/>
            <a:endParaRPr lang="en-US" sz="2400" dirty="0">
              <a:solidFill>
                <a:srgbClr val="955FE7"/>
              </a:solidFill>
            </a:endParaRPr>
          </a:p>
          <a:p>
            <a:pPr lvl="8"/>
            <a:endParaRPr lang="en-US" sz="2400" dirty="0">
              <a:solidFill>
                <a:srgbClr val="955FE7"/>
              </a:solidFill>
            </a:endParaRPr>
          </a:p>
          <a:p>
            <a:pPr lvl="8"/>
            <a:r>
              <a:rPr lang="en-US" sz="2400" dirty="0">
                <a:solidFill>
                  <a:srgbClr val="955FE7"/>
                </a:solidFill>
              </a:rPr>
              <a:t>Meer </a:t>
            </a:r>
            <a:r>
              <a:rPr lang="en-US" sz="2400" dirty="0" err="1">
                <a:solidFill>
                  <a:srgbClr val="955FE7"/>
                </a:solidFill>
              </a:rPr>
              <a:t>oefenen</a:t>
            </a:r>
            <a:r>
              <a:rPr lang="en-US" sz="2400" dirty="0">
                <a:solidFill>
                  <a:srgbClr val="955FE7"/>
                </a:solidFill>
              </a:rPr>
              <a:t>? 2017 II 11,18    2018 II 17     2019 I 5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7320FFD-0AC8-4A9D-8BA0-088F63CAD467}"/>
              </a:ext>
            </a:extLst>
          </p:cNvPr>
          <p:cNvSpPr txBox="1"/>
          <p:nvPr/>
        </p:nvSpPr>
        <p:spPr>
          <a:xfrm>
            <a:off x="6544236" y="3971366"/>
            <a:ext cx="179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N = O</a:t>
            </a:r>
            <a:endParaRPr lang="nl-NL" sz="4800" b="1" dirty="0">
              <a:solidFill>
                <a:srgbClr val="FF0000"/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B2F50D1-8191-4CF7-BBA2-5C85FD2CF2DA}"/>
              </a:ext>
            </a:extLst>
          </p:cNvPr>
          <p:cNvCxnSpPr/>
          <p:nvPr/>
        </p:nvCxnSpPr>
        <p:spPr>
          <a:xfrm>
            <a:off x="7893424" y="4054136"/>
            <a:ext cx="206188" cy="2241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B522BC75-D991-4D02-B494-BEFF07CBBF76}"/>
              </a:ext>
            </a:extLst>
          </p:cNvPr>
          <p:cNvCxnSpPr/>
          <p:nvPr/>
        </p:nvCxnSpPr>
        <p:spPr>
          <a:xfrm flipV="1">
            <a:off x="7794812" y="4585141"/>
            <a:ext cx="277906" cy="2124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495B6B0-691D-4E77-83A6-824D3D88C2D3}"/>
              </a:ext>
            </a:extLst>
          </p:cNvPr>
          <p:cNvCxnSpPr/>
          <p:nvPr/>
        </p:nvCxnSpPr>
        <p:spPr>
          <a:xfrm>
            <a:off x="6544236" y="4166195"/>
            <a:ext cx="0" cy="4189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05EA3DFA-E075-48C2-8ABB-1A6DCA790B33}"/>
              </a:ext>
            </a:extLst>
          </p:cNvPr>
          <p:cNvSpPr txBox="1"/>
          <p:nvPr/>
        </p:nvSpPr>
        <p:spPr>
          <a:xfrm>
            <a:off x="6606989" y="4383741"/>
            <a:ext cx="55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•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CF0ED58-419F-4F05-9DEF-5B6588883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588" y="3875910"/>
            <a:ext cx="2278346" cy="11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2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B2760-500A-452F-B4BA-8E0818852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99657" y="661851"/>
            <a:ext cx="15196457" cy="2027561"/>
          </a:xfrm>
        </p:spPr>
        <p:txBody>
          <a:bodyPr>
            <a:normAutofit fontScale="90000"/>
          </a:bodyPr>
          <a:lstStyle/>
          <a:p>
            <a:br>
              <a:rPr lang="nl-NL" dirty="0">
                <a:solidFill>
                  <a:srgbClr val="955FE7"/>
                </a:solidFill>
                <a:latin typeface="Effra" panose="02000506080000020004" pitchFamily="2" charset="0"/>
              </a:rPr>
            </a:br>
            <a:br>
              <a:rPr lang="nl-NL" dirty="0">
                <a:solidFill>
                  <a:srgbClr val="955FE7"/>
                </a:solidFill>
                <a:latin typeface="Effra" panose="02000506080000020004" pitchFamily="2" charset="0"/>
              </a:rPr>
            </a:br>
            <a:br>
              <a:rPr lang="nl-NL" dirty="0">
                <a:solidFill>
                  <a:srgbClr val="955FE7"/>
                </a:solidFill>
                <a:latin typeface="Effra" panose="02000506080000020004" pitchFamily="2" charset="0"/>
              </a:rPr>
            </a:br>
            <a:r>
              <a:rPr lang="nl-NL" dirty="0">
                <a:solidFill>
                  <a:srgbClr val="955FE7"/>
                </a:solidFill>
                <a:latin typeface="Effra" panose="02000506080000020004" pitchFamily="2" charset="0"/>
              </a:rPr>
              <a:t>                    Wat kun je voor vragen verwachten over reactiemechanisme 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0135F8-24C1-4152-8C17-B86F8D30B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8940" y="3576918"/>
            <a:ext cx="2779059" cy="1680882"/>
          </a:xfrm>
        </p:spPr>
        <p:txBody>
          <a:bodyPr/>
          <a:lstStyle/>
          <a:p>
            <a:endParaRPr lang="nl-NL" dirty="0">
              <a:solidFill>
                <a:srgbClr val="955FE7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D89F217-57E4-4145-BDD6-6143DD209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905" y="2696160"/>
            <a:ext cx="4737287" cy="334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9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C82F49F-A04E-4BDE-ADC2-577C6495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1" y="2130438"/>
            <a:ext cx="9210539" cy="43370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2388D74-9202-403A-A552-F91F0C6F1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20" y="579393"/>
            <a:ext cx="8705850" cy="146685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79B1E27-68F9-4C7B-9DC5-4B7D3F71F28E}"/>
              </a:ext>
            </a:extLst>
          </p:cNvPr>
          <p:cNvSpPr/>
          <p:nvPr/>
        </p:nvSpPr>
        <p:spPr>
          <a:xfrm>
            <a:off x="1881050" y="1489166"/>
            <a:ext cx="4836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955FE7"/>
                </a:solidFill>
              </a:rPr>
              <a:t>2019 I</a:t>
            </a:r>
          </a:p>
        </p:txBody>
      </p:sp>
    </p:spTree>
    <p:extLst>
      <p:ext uri="{BB962C8B-B14F-4D97-AF65-F5344CB8AC3E}">
        <p14:creationId xmlns:p14="http://schemas.microsoft.com/office/powerpoint/2010/main" val="5809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C82F49F-A04E-4BDE-ADC2-577C6495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1" y="2130438"/>
            <a:ext cx="9210539" cy="43370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2388D74-9202-403A-A552-F91F0C6F1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20" y="579393"/>
            <a:ext cx="8705850" cy="146685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79B1E27-68F9-4C7B-9DC5-4B7D3F71F28E}"/>
              </a:ext>
            </a:extLst>
          </p:cNvPr>
          <p:cNvSpPr/>
          <p:nvPr/>
        </p:nvSpPr>
        <p:spPr>
          <a:xfrm>
            <a:off x="1881050" y="1489166"/>
            <a:ext cx="4836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955FE7"/>
                </a:solidFill>
              </a:rPr>
              <a:t>2019 I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5848A9-D342-43B2-930C-8A23075C0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810" y="2130438"/>
            <a:ext cx="4984752" cy="4175589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340D896C-0A52-4EE6-B52B-1FC5CF716372}"/>
              </a:ext>
            </a:extLst>
          </p:cNvPr>
          <p:cNvCxnSpPr/>
          <p:nvPr/>
        </p:nvCxnSpPr>
        <p:spPr>
          <a:xfrm>
            <a:off x="4781006" y="1149531"/>
            <a:ext cx="70452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49C8B7D-EDBF-4B6C-A25B-3B88424FFBB2}"/>
              </a:ext>
            </a:extLst>
          </p:cNvPr>
          <p:cNvCxnSpPr>
            <a:cxnSpLocks/>
          </p:cNvCxnSpPr>
          <p:nvPr/>
        </p:nvCxnSpPr>
        <p:spPr>
          <a:xfrm>
            <a:off x="4781006" y="1428206"/>
            <a:ext cx="23338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2728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679</Words>
  <Application>Microsoft Office PowerPoint</Application>
  <PresentationFormat>Breedbeeld</PresentationFormat>
  <Paragraphs>104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Calibri</vt:lpstr>
      <vt:lpstr>Arial</vt:lpstr>
      <vt:lpstr>Wingdings</vt:lpstr>
      <vt:lpstr>Effra</vt:lpstr>
      <vt:lpstr>Calibri Light</vt:lpstr>
      <vt:lpstr>Kantoorthema</vt:lpstr>
      <vt:lpstr>   Hoe teken je een Lewisstructuur en grensstructuren?</vt:lpstr>
      <vt:lpstr>Lewisstructuren</vt:lpstr>
      <vt:lpstr>PowerPoint-presentatie</vt:lpstr>
      <vt:lpstr>PowerPoint-presentatie</vt:lpstr>
      <vt:lpstr>PowerPoint-presentatie</vt:lpstr>
      <vt:lpstr>PowerPoint-presentatie</vt:lpstr>
      <vt:lpstr>                       Wat kun je voor vragen verwachten over reactiemechanisme 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werkt chemisch rekenen?</vt:lpstr>
      <vt:lpstr>Rekenen aan reacties</vt:lpstr>
      <vt:lpstr>rekenschema</vt:lpstr>
      <vt:lpstr>PowerPoint-presentatie</vt:lpstr>
      <vt:lpstr>PowerPoint-presentatie</vt:lpstr>
      <vt:lpstr>Hebben julle tips over blokschema’s?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kan je alles kwijt</dc:title>
  <dc:creator>Jos Stolper</dc:creator>
  <cp:lastModifiedBy>Wouter Renkema</cp:lastModifiedBy>
  <cp:revision>23</cp:revision>
  <dcterms:created xsi:type="dcterms:W3CDTF">2021-05-19T19:26:24Z</dcterms:created>
  <dcterms:modified xsi:type="dcterms:W3CDTF">2021-05-22T19:44:26Z</dcterms:modified>
</cp:coreProperties>
</file>